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0" r:id="rId3"/>
    <p:sldId id="324" r:id="rId4"/>
    <p:sldId id="320" r:id="rId5"/>
    <p:sldId id="322" r:id="rId6"/>
    <p:sldId id="321" r:id="rId7"/>
    <p:sldId id="323" r:id="rId8"/>
    <p:sldId id="313" r:id="rId9"/>
    <p:sldId id="277" r:id="rId10"/>
    <p:sldId id="298" r:id="rId11"/>
    <p:sldId id="294" r:id="rId12"/>
    <p:sldId id="297" r:id="rId13"/>
    <p:sldId id="268" r:id="rId14"/>
    <p:sldId id="319" r:id="rId15"/>
    <p:sldId id="325" r:id="rId16"/>
    <p:sldId id="279" r:id="rId17"/>
    <p:sldId id="301" r:id="rId18"/>
    <p:sldId id="302" r:id="rId19"/>
    <p:sldId id="280" r:id="rId20"/>
    <p:sldId id="303" r:id="rId21"/>
    <p:sldId id="314" r:id="rId22"/>
    <p:sldId id="272" r:id="rId23"/>
    <p:sldId id="273" r:id="rId24"/>
    <p:sldId id="310" r:id="rId25"/>
    <p:sldId id="315" r:id="rId26"/>
    <p:sldId id="269" r:id="rId27"/>
    <p:sldId id="270" r:id="rId28"/>
    <p:sldId id="271" r:id="rId29"/>
    <p:sldId id="311" r:id="rId30"/>
    <p:sldId id="300" r:id="rId31"/>
    <p:sldId id="312" r:id="rId32"/>
    <p:sldId id="307" r:id="rId33"/>
    <p:sldId id="317" r:id="rId34"/>
    <p:sldId id="304" r:id="rId35"/>
    <p:sldId id="305" r:id="rId36"/>
    <p:sldId id="306" r:id="rId37"/>
    <p:sldId id="308" r:id="rId38"/>
    <p:sldId id="316" r:id="rId39"/>
    <p:sldId id="267" r:id="rId4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4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28AED-12AE-4379-B9A2-2DDD86C8AC50}" type="datetimeFigureOut">
              <a:rPr lang="ko-KR" altLang="en-US" smtClean="0"/>
              <a:t>2019-10-09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D3929-9E2E-478D-9827-F05019FDB3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7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3929-9E2E-478D-9827-F05019FDB3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36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모듈 경로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3929-9E2E-478D-9827-F05019FDB3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3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3929-9E2E-478D-9827-F05019FDB3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61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3929-9E2E-478D-9827-F05019FDB3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20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• Python Graph Visualization </a:t>
            </a:r>
            <a:r>
              <a:rPr lang="ko-KR" altLang="en-US" dirty="0" smtClean="0"/>
              <a:t>으로 가장 많이 사용되는 라이브러리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• Python Visualization </a:t>
            </a:r>
            <a:r>
              <a:rPr lang="ko-KR" altLang="en-US" dirty="0" smtClean="0"/>
              <a:t>에 많은 공헌을 함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• </a:t>
            </a:r>
            <a:r>
              <a:rPr lang="ko-KR" altLang="en-US" dirty="0" smtClean="0"/>
              <a:t>그러나 직관적이지 못한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로 인해 개발에 익숙해 지는데 많은 시간 필요하며 현대적인 감각이 떨어지는 </a:t>
            </a:r>
            <a:r>
              <a:rPr lang="en-US" altLang="ko-KR" dirty="0" smtClean="0"/>
              <a:t>Visual </a:t>
            </a:r>
            <a:r>
              <a:rPr lang="ko-KR" altLang="en-US" dirty="0" smtClean="0"/>
              <a:t>개선 필요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5D3929-9E2E-478D-9827-F05019FDB3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52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D0E2-2158-4117-B178-7315C8937F68}" type="datetimeFigureOut">
              <a:rPr lang="ko-KR" altLang="en-US" smtClean="0"/>
              <a:pPr/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neland/AIDA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hyperlink" Target="https://docs.scipy.org/doc/numpy/refer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Numpy_Python_Cheat_Sheet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pandas.pydata.org/pandas-docs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datacamp.com/blog_assets/PandasPythonForDataScience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ioVazquez/ds-cheatsheets/blob/master/Python/Datacamp/pandas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Python_Matplotlib_Cheat_Sheet.pd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Python_Seaborn_Cheat_Sheet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www.scipy.org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Python_SciPy_Cheat_Sheet_Linear_Algebra.pdf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s3.amazonaws.com/assets.datacamp.com/blog_assets/Scikit_Learn_Cheat_Sheet_Python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vioVazquez/ds-cheatsheet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python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3.amazonaws.com/assets.datacamp.com/blog_assets/PythonForDataScience.pdf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03-01. Python programming for data science</a:t>
            </a:r>
            <a:endParaRPr lang="ko-KR" altLang="en-US" sz="5400" dirty="0"/>
          </a:p>
        </p:txBody>
      </p:sp>
      <p:sp>
        <p:nvSpPr>
          <p:cNvPr id="6" name="부제목 2"/>
          <p:cNvSpPr>
            <a:spLocks noGrp="1"/>
          </p:cNvSpPr>
          <p:nvPr/>
        </p:nvSpPr>
        <p:spPr>
          <a:xfrm>
            <a:off x="827584" y="3861048"/>
            <a:ext cx="7416824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000" dirty="0" err="1" smtClean="0"/>
              <a:t>Youngsoo</a:t>
            </a:r>
            <a:r>
              <a:rPr lang="en-US" altLang="ko-KR" sz="2000" dirty="0" smtClean="0"/>
              <a:t> Kim &lt;pineland@hanmail.net&gt;</a:t>
            </a:r>
          </a:p>
          <a:p>
            <a:r>
              <a:rPr lang="en-US" altLang="ko-KR" sz="2000" dirty="0" smtClean="0"/>
              <a:t>Code : </a:t>
            </a:r>
            <a:r>
              <a:rPr lang="en-US" altLang="ko-KR" sz="2000" dirty="0" smtClean="0">
                <a:hlinkClick r:id="rId2"/>
              </a:rPr>
              <a:t>https://github.com/pineland/AIDA/</a:t>
            </a:r>
            <a:r>
              <a:rPr lang="en-US" altLang="ko-KR" sz="2000" dirty="0" smtClean="0"/>
              <a:t> </a:t>
            </a:r>
          </a:p>
          <a:p>
            <a:endParaRPr lang="ko-KR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264696"/>
          </a:xfrm>
        </p:spPr>
        <p:txBody>
          <a:bodyPr/>
          <a:lstStyle/>
          <a:p>
            <a:r>
              <a:rPr lang="en-US" altLang="ko-KR" sz="2800" dirty="0" smtClean="0"/>
              <a:t>How to import a module ?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 smtClean="0"/>
              <a:t>Generally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dirty="0" smtClean="0"/>
              <a:t>In case that all </a:t>
            </a:r>
            <a:r>
              <a:rPr lang="en-US" altLang="ko-KR" sz="2400" dirty="0"/>
              <a:t>the functions and classes provided in the </a:t>
            </a:r>
            <a:r>
              <a:rPr lang="en-US" altLang="ko-KR" sz="2400" dirty="0" smtClean="0"/>
              <a:t>module are not needed</a:t>
            </a:r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endParaRPr lang="en-US" altLang="ko-KR" sz="2400" dirty="0" smtClean="0"/>
          </a:p>
          <a:p>
            <a:pPr marL="0" indent="0">
              <a:buNone/>
            </a:pPr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7" y="1340769"/>
            <a:ext cx="4968553" cy="5062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7" y="4342016"/>
            <a:ext cx="4327495" cy="551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19" y="4978109"/>
            <a:ext cx="3544403" cy="4725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133" y="1867393"/>
            <a:ext cx="5760640" cy="14254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7" y="5535590"/>
            <a:ext cx="60388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5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6264696"/>
          </a:xfrm>
        </p:spPr>
        <p:txBody>
          <a:bodyPr/>
          <a:lstStyle/>
          <a:p>
            <a:pPr marL="914400" lvl="1" indent="-457200">
              <a:buFont typeface="+mj-ea"/>
              <a:buAutoNum type="circleNumDbPlain" startAt="3"/>
            </a:pPr>
            <a:r>
              <a:rPr lang="en-US" altLang="ko-KR" sz="2400" dirty="0" smtClean="0"/>
              <a:t>In case </a:t>
            </a:r>
            <a:r>
              <a:rPr lang="en-US" altLang="ko-KR" sz="2400" dirty="0"/>
              <a:t>that </a:t>
            </a:r>
            <a:r>
              <a:rPr lang="en-US" altLang="ko-KR" sz="2400" dirty="0" smtClean="0"/>
              <a:t>the required </a:t>
            </a:r>
            <a:r>
              <a:rPr lang="en-US" altLang="ko-KR" sz="2400" dirty="0"/>
              <a:t>module </a:t>
            </a:r>
            <a:r>
              <a:rPr lang="en-US" altLang="ko-KR" sz="2400" dirty="0" smtClean="0"/>
              <a:t>exists </a:t>
            </a:r>
            <a:r>
              <a:rPr lang="en-US" altLang="ko-KR" sz="2400" dirty="0"/>
              <a:t>in a different </a:t>
            </a:r>
            <a:r>
              <a:rPr lang="en-US" altLang="ko-KR" sz="2400" dirty="0" smtClean="0"/>
              <a:t>directory (package).</a:t>
            </a:r>
          </a:p>
          <a:p>
            <a:pPr lvl="2"/>
            <a:r>
              <a:rPr lang="en-US" altLang="ko-KR" sz="2000" dirty="0" smtClean="0"/>
              <a:t>import a module in the subdirectory</a:t>
            </a:r>
          </a:p>
          <a:p>
            <a:pPr lvl="2"/>
            <a:endParaRPr lang="en-US" altLang="ko-KR" sz="2000" dirty="0" smtClean="0"/>
          </a:p>
          <a:p>
            <a:pPr lvl="2"/>
            <a:endParaRPr lang="en-US" altLang="ko-KR" sz="2000" dirty="0"/>
          </a:p>
          <a:p>
            <a:pPr lvl="2"/>
            <a:endParaRPr lang="en-US" altLang="ko-KR" sz="2000" dirty="0" smtClean="0"/>
          </a:p>
          <a:p>
            <a:pPr lvl="2"/>
            <a:r>
              <a:rPr lang="en-US" altLang="ko-KR" sz="2000" dirty="0" smtClean="0"/>
              <a:t>import a module in the upper directory </a:t>
            </a:r>
            <a:endParaRPr lang="en-US" altLang="ko-KR" sz="2000" dirty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endParaRPr lang="en-US" altLang="ko-KR" sz="2800" dirty="0" smtClean="0"/>
          </a:p>
          <a:p>
            <a:pPr lvl="2"/>
            <a:r>
              <a:rPr lang="en-US" altLang="ko-KR" sz="2000" dirty="0" smtClean="0"/>
              <a:t>import a module in the different directory</a:t>
            </a:r>
            <a:endParaRPr lang="en-US" altLang="ko-KR" sz="2000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77" y="1628800"/>
            <a:ext cx="3362325" cy="571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64" y="3095596"/>
            <a:ext cx="8067675" cy="12096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910" y="4984657"/>
            <a:ext cx="51339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4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212976"/>
            <a:ext cx="6871848" cy="20882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779537"/>
            <a:ext cx="8162925" cy="185737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45333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800" dirty="0" smtClean="0"/>
              <a:t>How to find functions of a module ?</a:t>
            </a:r>
          </a:p>
          <a:p>
            <a:endParaRPr lang="en-US" altLang="ko-KR" sz="3500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sz="1200" dirty="0" smtClean="0"/>
          </a:p>
          <a:p>
            <a:r>
              <a:rPr lang="en-US" altLang="ko-KR" sz="2800" dirty="0"/>
              <a:t>Path to the module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2600" dirty="0"/>
          </a:p>
          <a:p>
            <a:pPr lvl="1"/>
            <a:r>
              <a:rPr lang="en-US" altLang="ko-KR" sz="2600" dirty="0"/>
              <a:t>Sequence of searching </a:t>
            </a:r>
            <a:r>
              <a:rPr lang="en-US" altLang="ko-KR" sz="2600" dirty="0" smtClean="0"/>
              <a:t>path</a:t>
            </a:r>
            <a:endParaRPr lang="en-US" altLang="ko-KR" sz="2600" dirty="0"/>
          </a:p>
          <a:p>
            <a:pPr marL="914400" lvl="2" indent="0">
              <a:buNone/>
            </a:pPr>
            <a:r>
              <a:rPr lang="en-US" altLang="ko-KR" sz="2200" dirty="0"/>
              <a:t>① </a:t>
            </a:r>
            <a:r>
              <a:rPr lang="en-US" altLang="ko-KR" sz="2200" dirty="0" smtClean="0"/>
              <a:t>Directory </a:t>
            </a:r>
            <a:r>
              <a:rPr lang="en-US" altLang="ko-KR" sz="2200" dirty="0"/>
              <a:t>in which the program </a:t>
            </a:r>
            <a:r>
              <a:rPr lang="en-US" altLang="ko-KR" sz="2200" dirty="0" smtClean="0"/>
              <a:t>runs  </a:t>
            </a:r>
          </a:p>
          <a:p>
            <a:pPr marL="914400" lvl="2" indent="0">
              <a:buNone/>
            </a:pPr>
            <a:r>
              <a:rPr lang="en-US" altLang="ko-KR" sz="2200" dirty="0" smtClean="0"/>
              <a:t>② Directory </a:t>
            </a:r>
            <a:r>
              <a:rPr lang="en-US" altLang="ko-KR" sz="2200" dirty="0"/>
              <a:t>registered with the PYTHONPATH </a:t>
            </a:r>
            <a:r>
              <a:rPr lang="en-US" altLang="ko-KR" sz="2200" dirty="0" smtClean="0"/>
              <a:t>environment</a:t>
            </a:r>
          </a:p>
          <a:p>
            <a:pPr marL="914400" lvl="2" indent="0">
              <a:buNone/>
            </a:pPr>
            <a:r>
              <a:rPr lang="en-US" altLang="ko-KR" sz="2200" dirty="0" smtClean="0"/>
              <a:t>③ Standard </a:t>
            </a:r>
            <a:r>
              <a:rPr lang="en-US" altLang="ko-KR" sz="2200" dirty="0"/>
              <a:t>Library </a:t>
            </a:r>
            <a:r>
              <a:rPr lang="en-US" altLang="ko-KR" sz="2200" dirty="0" smtClean="0"/>
              <a:t>Directory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16480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132856"/>
            <a:ext cx="82772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24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141168"/>
          </a:xfrm>
        </p:spPr>
        <p:txBody>
          <a:bodyPr>
            <a:normAutofit/>
          </a:bodyPr>
          <a:lstStyle/>
          <a:p>
            <a:r>
              <a:rPr lang="en-US" altLang="ko-KR" dirty="0"/>
              <a:t>F</a:t>
            </a:r>
            <a:r>
              <a:rPr lang="en-US" altLang="ko-KR" dirty="0" smtClean="0"/>
              <a:t>undamental </a:t>
            </a:r>
            <a:r>
              <a:rPr lang="en-US" altLang="ko-KR" dirty="0"/>
              <a:t>package for </a:t>
            </a:r>
            <a:r>
              <a:rPr lang="en-US" altLang="ko-KR" b="1" i="1" dirty="0"/>
              <a:t>scientific computing</a:t>
            </a:r>
            <a:r>
              <a:rPr lang="en-US" altLang="ko-KR" dirty="0"/>
              <a:t> with Python. </a:t>
            </a:r>
            <a:endParaRPr lang="en-US" altLang="ko-KR" dirty="0" smtClean="0"/>
          </a:p>
          <a:p>
            <a:pPr lvl="1"/>
            <a:r>
              <a:rPr lang="en-US" altLang="ko-KR" dirty="0"/>
              <a:t>Provides a </a:t>
            </a:r>
            <a:r>
              <a:rPr lang="en-US" altLang="ko-KR" i="1" dirty="0"/>
              <a:t>N</a:t>
            </a:r>
            <a:r>
              <a:rPr lang="en-US" altLang="ko-KR" dirty="0"/>
              <a:t>-dimensional </a:t>
            </a:r>
            <a:r>
              <a:rPr lang="en-US" altLang="ko-KR" dirty="0" smtClean="0"/>
              <a:t>structured array </a:t>
            </a:r>
            <a:r>
              <a:rPr lang="en-US" altLang="ko-KR" dirty="0"/>
              <a:t>for rapid numerical </a:t>
            </a:r>
            <a:r>
              <a:rPr lang="en-US" altLang="ko-KR" dirty="0" smtClean="0"/>
              <a:t>calculation</a:t>
            </a:r>
          </a:p>
          <a:p>
            <a:pPr lvl="2"/>
            <a:r>
              <a:rPr lang="en-US" altLang="ko-KR" dirty="0"/>
              <a:t>C</a:t>
            </a:r>
            <a:r>
              <a:rPr lang="en-US" altLang="ko-KR" dirty="0" smtClean="0"/>
              <a:t>ontinuous memory allocation, Vectorization</a:t>
            </a:r>
            <a:endParaRPr lang="en-US" altLang="ko-KR" dirty="0"/>
          </a:p>
          <a:p>
            <a:pPr lvl="1"/>
            <a:r>
              <a:rPr lang="en-US" altLang="ko-KR" dirty="0"/>
              <a:t>U</a:t>
            </a:r>
            <a:r>
              <a:rPr lang="en-US" altLang="ko-KR" dirty="0" smtClean="0"/>
              <a:t>seful </a:t>
            </a:r>
            <a:r>
              <a:rPr lang="en-US" altLang="ko-KR" dirty="0"/>
              <a:t>linear algebra, Fourier transform, and random number </a:t>
            </a:r>
            <a:r>
              <a:rPr lang="en-US" altLang="ko-KR" dirty="0" smtClean="0"/>
              <a:t>capabilities</a:t>
            </a:r>
            <a:endParaRPr lang="en-US" altLang="ko-KR" dirty="0"/>
          </a:p>
          <a:p>
            <a:pPr lvl="1"/>
            <a:r>
              <a:rPr lang="en-US" altLang="ko-KR" dirty="0"/>
              <a:t> B</a:t>
            </a:r>
            <a:r>
              <a:rPr lang="en-US" altLang="ko-KR" dirty="0" smtClean="0"/>
              <a:t>asis </a:t>
            </a:r>
            <a:r>
              <a:rPr lang="en-US" altLang="ko-KR" dirty="0"/>
              <a:t>for other Python utilities (e.g. pandas).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sz="3000" dirty="0" smtClean="0"/>
              <a:t>Docs :</a:t>
            </a:r>
            <a:r>
              <a:rPr lang="en-US" altLang="ko-KR" sz="3000" dirty="0">
                <a:hlinkClick r:id="rId2"/>
              </a:rPr>
              <a:t> </a:t>
            </a:r>
            <a:r>
              <a:rPr lang="en-US" altLang="ko-KR" sz="3000" dirty="0" smtClean="0">
                <a:hlinkClick r:id="rId3"/>
              </a:rPr>
              <a:t>https://numpy.org</a:t>
            </a:r>
            <a:r>
              <a:rPr lang="en-US" altLang="ko-KR" sz="3000" dirty="0" smtClean="0"/>
              <a:t> </a:t>
            </a:r>
            <a:endParaRPr lang="en-US" altLang="ko-KR" sz="3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113" y="332656"/>
            <a:ext cx="3039774" cy="1061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249" y="332656"/>
            <a:ext cx="1111966" cy="11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3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Numpy</a:t>
            </a:r>
            <a:r>
              <a:rPr lang="en-US" altLang="ko-KR" dirty="0" smtClean="0"/>
              <a:t> stack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7" y="1988840"/>
            <a:ext cx="7795366" cy="428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2506939" y="4042236"/>
            <a:ext cx="1991235" cy="2726497"/>
            <a:chOff x="2364741" y="4042236"/>
            <a:chExt cx="1991235" cy="272649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64741" y="4042236"/>
              <a:ext cx="1991235" cy="186633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5663" y="5820744"/>
              <a:ext cx="1728192" cy="947989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332656"/>
            <a:ext cx="8507288" cy="45259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</a:t>
            </a:r>
            <a:r>
              <a:rPr lang="en-US" altLang="ko-KR" sz="2800" dirty="0" smtClean="0"/>
              <a:t>upports </a:t>
            </a:r>
            <a:r>
              <a:rPr lang="en-US" altLang="ko-KR" sz="2800" dirty="0"/>
              <a:t>row, column, and matrix </a:t>
            </a:r>
            <a:r>
              <a:rPr lang="en-US" altLang="ko-KR" sz="2800" dirty="0" smtClean="0"/>
              <a:t>computations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25207"/>
          <a:stretch/>
        </p:blipFill>
        <p:spPr>
          <a:xfrm>
            <a:off x="874551" y="836712"/>
            <a:ext cx="7672586" cy="2160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310" y="3537012"/>
            <a:ext cx="2551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6600"/>
                </a:solidFill>
              </a:rPr>
              <a:t>※ </a:t>
            </a:r>
            <a:r>
              <a:rPr lang="ko-KR" altLang="en-US" sz="2000" b="1" i="1" dirty="0" smtClean="0">
                <a:solidFill>
                  <a:srgbClr val="006600"/>
                </a:solidFill>
              </a:rPr>
              <a:t>데이터 접근</a:t>
            </a:r>
            <a:r>
              <a:rPr lang="en-US" altLang="ko-KR" sz="2000" b="1" i="1" dirty="0" smtClean="0">
                <a:solidFill>
                  <a:srgbClr val="006600"/>
                </a:solidFill>
              </a:rPr>
              <a:t> </a:t>
            </a:r>
            <a:r>
              <a:rPr lang="ko-KR" altLang="en-US" sz="2000" b="1" i="1" dirty="0" smtClean="0">
                <a:solidFill>
                  <a:srgbClr val="006600"/>
                </a:solidFill>
              </a:rPr>
              <a:t>방법</a:t>
            </a:r>
            <a:endParaRPr lang="ko-KR" altLang="en-US" sz="2000" b="1" i="1" dirty="0">
              <a:solidFill>
                <a:srgbClr val="00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3114" y="3062359"/>
            <a:ext cx="1675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출력결과는</a:t>
            </a:r>
            <a:r>
              <a:rPr lang="ko-KR" altLang="en-US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sz="2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21710" y="4076137"/>
            <a:ext cx="2026568" cy="2389672"/>
            <a:chOff x="179512" y="4076137"/>
            <a:chExt cx="2026568" cy="238967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512" y="4076137"/>
              <a:ext cx="2026568" cy="180113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0622" y="5936807"/>
              <a:ext cx="1896269" cy="529002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4776946" y="4075140"/>
            <a:ext cx="1881467" cy="2392896"/>
            <a:chOff x="4634748" y="4075140"/>
            <a:chExt cx="1881467" cy="2392896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4748" y="4075140"/>
              <a:ext cx="1881467" cy="1770431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5936807"/>
              <a:ext cx="1656184" cy="531229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6896207" y="4042237"/>
            <a:ext cx="1996273" cy="2704603"/>
            <a:chOff x="6754009" y="4042237"/>
            <a:chExt cx="1996273" cy="270460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94987" y="5845571"/>
              <a:ext cx="1955295" cy="90126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54009" y="4042237"/>
              <a:ext cx="1922447" cy="1763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1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" y="1196752"/>
            <a:ext cx="4402832" cy="12961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3" y="2636913"/>
            <a:ext cx="4714875" cy="41044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3" y="44624"/>
            <a:ext cx="4176464" cy="6696745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Slicing -1D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8361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694" y="2444370"/>
            <a:ext cx="3630778" cy="350326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7" y="5085184"/>
            <a:ext cx="3926097" cy="11521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4" y="1554825"/>
            <a:ext cx="4677306" cy="3242327"/>
          </a:xfrm>
          <a:prstGeom prst="rect">
            <a:avLst/>
          </a:prstGeom>
        </p:spPr>
      </p:pic>
      <p:sp>
        <p:nvSpPr>
          <p:cNvPr id="6" name="내용 개체 틀 5"/>
          <p:cNvSpPr txBox="1">
            <a:spLocks/>
          </p:cNvSpPr>
          <p:nvPr/>
        </p:nvSpPr>
        <p:spPr>
          <a:xfrm>
            <a:off x="467544" y="775245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Slicing -2D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53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4525963"/>
          </a:xfrm>
        </p:spPr>
        <p:txBody>
          <a:bodyPr/>
          <a:lstStyle/>
          <a:p>
            <a:r>
              <a:rPr lang="en-US" altLang="ko-KR" dirty="0" smtClean="0"/>
              <a:t>Shape, Rank, Axis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11413" y="5746575"/>
            <a:ext cx="163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출력결과는</a:t>
            </a:r>
            <a:r>
              <a:rPr lang="ko-KR" altLang="en-US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ko-KR" altLang="en-US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5087247"/>
            <a:ext cx="3600450" cy="16879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624" y="5069325"/>
            <a:ext cx="3590925" cy="170591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84169" y="458112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6600"/>
                </a:solidFill>
              </a:rPr>
              <a:t>* Rank = </a:t>
            </a:r>
            <a:r>
              <a:rPr lang="en-US" altLang="ko-KR" dirty="0" err="1" smtClean="0">
                <a:solidFill>
                  <a:srgbClr val="006600"/>
                </a:solidFill>
              </a:rPr>
              <a:t>ndim</a:t>
            </a:r>
            <a:r>
              <a:rPr lang="en-US" altLang="ko-KR" dirty="0" smtClean="0">
                <a:solidFill>
                  <a:srgbClr val="006600"/>
                </a:solidFill>
              </a:rPr>
              <a:t> = # of axes</a:t>
            </a:r>
            <a:endParaRPr lang="ko-KR" altLang="en-US" dirty="0">
              <a:solidFill>
                <a:srgbClr val="0066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188640"/>
            <a:ext cx="3000177" cy="441960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868144" y="188640"/>
            <a:ext cx="0" cy="48245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5868144" y="5002635"/>
            <a:ext cx="3140124" cy="419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52351" y="5002635"/>
            <a:ext cx="5715793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umpy shape -tenso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69"/>
          <a:stretch/>
        </p:blipFill>
        <p:spPr bwMode="auto">
          <a:xfrm>
            <a:off x="152351" y="930540"/>
            <a:ext cx="3411537" cy="30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7504" y="4221088"/>
            <a:ext cx="5093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※ </a:t>
            </a:r>
            <a:r>
              <a:rPr lang="ko-KR" altLang="en-US" b="1" dirty="0" smtClean="0"/>
              <a:t>표현방법 </a:t>
            </a:r>
            <a:r>
              <a:rPr lang="en-US" altLang="ko-KR" b="1" dirty="0" smtClean="0"/>
              <a:t>: </a:t>
            </a:r>
            <a:r>
              <a:rPr lang="en-US" altLang="ko-KR" b="1" dirty="0" smtClean="0"/>
              <a:t>shape(</a:t>
            </a:r>
            <a:r>
              <a:rPr lang="en-US" altLang="ko-KR" b="1" dirty="0" smtClean="0">
                <a:solidFill>
                  <a:srgbClr val="0000FF"/>
                </a:solidFill>
              </a:rPr>
              <a:t>axis 0</a:t>
            </a:r>
            <a:r>
              <a:rPr lang="en-US" altLang="ko-KR" b="1" dirty="0"/>
              <a:t>, </a:t>
            </a:r>
            <a:r>
              <a:rPr lang="en-US" altLang="ko-KR" b="1" dirty="0">
                <a:solidFill>
                  <a:srgbClr val="FF0000"/>
                </a:solidFill>
              </a:rPr>
              <a:t>axis </a:t>
            </a:r>
            <a:r>
              <a:rPr lang="en-US" altLang="ko-KR" b="1" dirty="0" smtClean="0">
                <a:solidFill>
                  <a:srgbClr val="FF0000"/>
                </a:solidFill>
              </a:rPr>
              <a:t>1</a:t>
            </a:r>
            <a:r>
              <a:rPr lang="en-US" altLang="ko-KR" b="1" dirty="0"/>
              <a:t>, </a:t>
            </a:r>
            <a:r>
              <a:rPr lang="en-US" altLang="ko-KR" b="1" dirty="0">
                <a:solidFill>
                  <a:srgbClr val="006600"/>
                </a:solidFill>
              </a:rPr>
              <a:t>axis </a:t>
            </a:r>
            <a:r>
              <a:rPr lang="en-US" altLang="ko-KR" b="1" dirty="0" smtClean="0">
                <a:solidFill>
                  <a:srgbClr val="006600"/>
                </a:solidFill>
              </a:rPr>
              <a:t>2</a:t>
            </a:r>
            <a:r>
              <a:rPr lang="en-US" altLang="ko-KR" b="1" dirty="0"/>
              <a:t> </a:t>
            </a:r>
            <a:r>
              <a:rPr lang="en-US" altLang="ko-KR" b="1" dirty="0" smtClean="0"/>
              <a:t>[,…]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4" name="Picture 2" descr="numpy 1d 2d 3d array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339" y="1659713"/>
            <a:ext cx="2209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28028" y="3738518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shape(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, j, k)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36271" y="1304718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3D array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1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Contents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88577" y="1484784"/>
            <a:ext cx="8229600" cy="514116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Python introduction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Numpy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Pandas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Matplotlib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Seaborn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SciPy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Scikit</a:t>
            </a:r>
            <a:r>
              <a:rPr lang="en-US" altLang="ko-KR" dirty="0" smtClean="0"/>
              <a:t>-learn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Jupyter</a:t>
            </a:r>
            <a:r>
              <a:rPr lang="en-US" altLang="ko-KR" dirty="0" smtClean="0"/>
              <a:t> Notebook</a:t>
            </a:r>
            <a:endParaRPr lang="en-US" altLang="ko-K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5"/>
          <p:cNvSpPr txBox="1">
            <a:spLocks/>
          </p:cNvSpPr>
          <p:nvPr/>
        </p:nvSpPr>
        <p:spPr>
          <a:xfrm>
            <a:off x="467544" y="775245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Broadcasting</a:t>
            </a:r>
          </a:p>
          <a:p>
            <a:pPr lvl="1"/>
            <a:r>
              <a:rPr lang="en-US" altLang="ko-KR" dirty="0" smtClean="0"/>
              <a:t>occurs between arrays of different shapes.</a:t>
            </a:r>
            <a:endParaRPr lang="en-US" altLang="ko-KR" dirty="0"/>
          </a:p>
        </p:txBody>
      </p:sp>
      <p:pic>
        <p:nvPicPr>
          <p:cNvPr id="1026" name="Picture 2" descr="Image result for numpy broadca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552728" cy="491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9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8928992" cy="6408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862" y="6453336"/>
            <a:ext cx="835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hlinkClick r:id="rId3"/>
              </a:rPr>
              <a:t>https://s3.amazonaws.com/assets.datacamp.com/blog_assets/Numpy_Python_Cheat_Sheet.pdf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41293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72608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800" dirty="0" smtClean="0"/>
              <a:t>Rich </a:t>
            </a:r>
            <a:r>
              <a:rPr lang="en-US" altLang="ko-KR" sz="2800" dirty="0"/>
              <a:t>relational data tool built on top of </a:t>
            </a:r>
            <a:r>
              <a:rPr lang="en-US" altLang="ko-KR" sz="2800" dirty="0" err="1"/>
              <a:t>NumPy</a:t>
            </a:r>
            <a:r>
              <a:rPr lang="en-US" altLang="ko-KR" sz="2800" dirty="0"/>
              <a:t> </a:t>
            </a:r>
            <a:endParaRPr lang="en-US" altLang="ko-KR" sz="2800" dirty="0" smtClean="0"/>
          </a:p>
          <a:p>
            <a:pPr lvl="1">
              <a:lnSpc>
                <a:spcPct val="120000"/>
              </a:lnSpc>
            </a:pPr>
            <a:r>
              <a:rPr lang="en-US" altLang="ko-KR" sz="2400" dirty="0" smtClean="0"/>
              <a:t>Easily </a:t>
            </a:r>
            <a:r>
              <a:rPr lang="en-US" altLang="ko-KR" sz="2400" dirty="0"/>
              <a:t>manipulates data in </a:t>
            </a:r>
            <a:r>
              <a:rPr lang="en-US" altLang="ko-KR" sz="2400" b="1" i="1" dirty="0"/>
              <a:t>matrix</a:t>
            </a:r>
            <a:r>
              <a:rPr lang="en-US" altLang="ko-KR" sz="2400" dirty="0"/>
              <a:t> units in Python</a:t>
            </a:r>
            <a:r>
              <a:rPr lang="en-US" altLang="ko-KR" sz="2400" dirty="0" smtClean="0"/>
              <a:t>.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 smtClean="0"/>
              <a:t>Can be </a:t>
            </a:r>
            <a:r>
              <a:rPr lang="en-US" altLang="ko-KR" sz="2000" dirty="0"/>
              <a:t>accessible by column or </a:t>
            </a:r>
            <a:r>
              <a:rPr lang="en-US" altLang="ko-KR" sz="2000" dirty="0" smtClean="0"/>
              <a:t>row</a:t>
            </a:r>
          </a:p>
          <a:p>
            <a:pPr lvl="1">
              <a:lnSpc>
                <a:spcPct val="120000"/>
              </a:lnSpc>
            </a:pPr>
            <a:r>
              <a:rPr lang="en-US" altLang="ko-KR" sz="2400" dirty="0" smtClean="0"/>
              <a:t>Easy to use, excellent performance</a:t>
            </a:r>
          </a:p>
          <a:p>
            <a:r>
              <a:rPr lang="en-US" altLang="ko-KR" sz="2800" dirty="0" smtClean="0"/>
              <a:t>Docs : </a:t>
            </a:r>
            <a:r>
              <a:rPr lang="en-US" altLang="ko-KR" sz="2400" dirty="0" smtClean="0">
                <a:hlinkClick r:id="rId3"/>
              </a:rPr>
              <a:t>https</a:t>
            </a:r>
            <a:r>
              <a:rPr lang="en-US" altLang="ko-KR" sz="2400" dirty="0">
                <a:hlinkClick r:id="rId3"/>
              </a:rPr>
              <a:t>://pandas.pydata.org/pandas-docs/stable</a:t>
            </a:r>
            <a:r>
              <a:rPr lang="en-US" altLang="ko-KR" sz="2400" dirty="0" smtClean="0">
                <a:hlinkClick r:id="rId3"/>
              </a:rPr>
              <a:t>/</a:t>
            </a:r>
            <a:r>
              <a:rPr lang="en-US" altLang="ko-KR" sz="2400" dirty="0" smtClean="0"/>
              <a:t> </a:t>
            </a:r>
            <a:endParaRPr lang="en-US" altLang="ko-KR" sz="2800" dirty="0"/>
          </a:p>
          <a:p>
            <a:r>
              <a:rPr lang="en-US" altLang="ko-KR" sz="2800" dirty="0" smtClean="0"/>
              <a:t>Two basic data format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altLang="ko-KR" sz="2400" b="1" dirty="0" smtClean="0"/>
              <a:t>Series</a:t>
            </a:r>
            <a:r>
              <a:rPr lang="en-US" altLang="ko-KR" sz="2400" dirty="0" smtClean="0"/>
              <a:t> : </a:t>
            </a:r>
            <a:r>
              <a:rPr lang="en-US" altLang="ko-KR" sz="2400" b="1" i="1" dirty="0" smtClean="0">
                <a:solidFill>
                  <a:schemeClr val="accent4">
                    <a:lumMod val="75000"/>
                  </a:schemeClr>
                </a:solidFill>
              </a:rPr>
              <a:t>vector</a:t>
            </a:r>
            <a:r>
              <a:rPr lang="en-US" altLang="ko-KR" sz="2400" dirty="0" smtClean="0"/>
              <a:t> format</a:t>
            </a:r>
          </a:p>
          <a:p>
            <a:pPr marL="1314450" lvl="2" indent="-457200">
              <a:buFont typeface="Wingdings" panose="05000000000000000000" pitchFamily="2" charset="2"/>
              <a:buChar char="ü"/>
            </a:pPr>
            <a:r>
              <a:rPr lang="en-US" altLang="ko-KR" dirty="0" smtClean="0"/>
              <a:t>Subclass </a:t>
            </a:r>
            <a:r>
              <a:rPr lang="en-US" altLang="ko-KR" dirty="0"/>
              <a:t>of </a:t>
            </a:r>
            <a:r>
              <a:rPr lang="en-US" altLang="ko-KR" i="1" dirty="0" err="1" smtClean="0"/>
              <a:t>numpy.ndarray</a:t>
            </a:r>
            <a:endParaRPr lang="en-US" altLang="ko-KR" i="1" dirty="0" smtClean="0"/>
          </a:p>
          <a:p>
            <a:pPr marL="1771650" lvl="3" indent="-457200">
              <a:buFont typeface="Wingdings" panose="05000000000000000000" pitchFamily="2" charset="2"/>
              <a:buChar char="ü"/>
            </a:pPr>
            <a:r>
              <a:rPr lang="en-US" altLang="ko-KR" dirty="0"/>
              <a:t>pd.</a:t>
            </a:r>
            <a:r>
              <a:rPr lang="ko-KR" altLang="en-US" dirty="0"/>
              <a:t>칼럼</a:t>
            </a:r>
            <a:r>
              <a:rPr lang="en-US" altLang="ko-KR" dirty="0"/>
              <a:t>.values =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  <a:endParaRPr lang="en-US" altLang="ko-KR" i="1" dirty="0"/>
          </a:p>
          <a:p>
            <a:pPr marL="1314450" lvl="2" indent="-457200">
              <a:buFont typeface="Wingdings" panose="05000000000000000000" pitchFamily="2" charset="2"/>
              <a:buChar char="ü"/>
            </a:pPr>
            <a:r>
              <a:rPr lang="en-US" altLang="ko-KR" dirty="0"/>
              <a:t>T</a:t>
            </a:r>
            <a:r>
              <a:rPr lang="en-US" altLang="ko-KR" dirty="0" smtClean="0"/>
              <a:t>he </a:t>
            </a:r>
            <a:r>
              <a:rPr lang="en-US" altLang="ko-KR" dirty="0"/>
              <a:t>index name </a:t>
            </a:r>
            <a:r>
              <a:rPr lang="en-US" altLang="ko-KR" dirty="0" smtClean="0"/>
              <a:t>can be assigned</a:t>
            </a:r>
          </a:p>
          <a:p>
            <a:pPr marL="85725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as you </a:t>
            </a:r>
            <a:r>
              <a:rPr lang="en-US" altLang="ko-KR" dirty="0"/>
              <a:t>want.</a:t>
            </a:r>
            <a:endParaRPr lang="en-US" altLang="ko-KR" dirty="0" smtClean="0"/>
          </a:p>
          <a:p>
            <a:pPr marL="1314450" lvl="2" indent="-457200">
              <a:buFont typeface="Wingdings" panose="05000000000000000000" pitchFamily="2" charset="2"/>
              <a:buChar char="ü"/>
            </a:pPr>
            <a:r>
              <a:rPr lang="en-US" altLang="ko-KR" dirty="0"/>
              <a:t>Data : any type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2604" b="2435"/>
          <a:stretch/>
        </p:blipFill>
        <p:spPr>
          <a:xfrm>
            <a:off x="7020272" y="4005064"/>
            <a:ext cx="2097212" cy="28083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40" y="314902"/>
            <a:ext cx="2877255" cy="9449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44624"/>
            <a:ext cx="936104" cy="14195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36100" y="5812556"/>
            <a:ext cx="3732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006600"/>
                </a:solidFill>
              </a:rPr>
              <a:t>※ </a:t>
            </a:r>
            <a:r>
              <a:rPr lang="ko-KR" altLang="en-US" sz="2000" b="1" i="1" dirty="0">
                <a:solidFill>
                  <a:srgbClr val="006600"/>
                </a:solidFill>
              </a:rPr>
              <a:t>데이터 </a:t>
            </a:r>
            <a:r>
              <a:rPr lang="ko-KR" altLang="en-US" sz="2000" b="1" i="1" dirty="0" smtClean="0">
                <a:solidFill>
                  <a:srgbClr val="006600"/>
                </a:solidFill>
              </a:rPr>
              <a:t>접근방법 </a:t>
            </a:r>
            <a:r>
              <a:rPr lang="ko-KR" altLang="en-US" sz="2000" b="1" i="1" dirty="0">
                <a:solidFill>
                  <a:srgbClr val="006600"/>
                </a:solidFill>
              </a:rPr>
              <a:t>☞</a:t>
            </a:r>
          </a:p>
          <a:p>
            <a:r>
              <a:rPr lang="en-US" altLang="ko-KR" sz="2000" i="1" dirty="0" smtClean="0">
                <a:solidFill>
                  <a:srgbClr val="006600"/>
                </a:solidFill>
              </a:rPr>
              <a:t>   </a:t>
            </a:r>
            <a:r>
              <a:rPr lang="en-US" altLang="ko-KR" sz="2000" i="1" dirty="0" err="1" smtClean="0">
                <a:solidFill>
                  <a:srgbClr val="006600"/>
                </a:solidFill>
              </a:rPr>
              <a:t>eg</a:t>
            </a:r>
            <a:r>
              <a:rPr lang="en-US" altLang="ko-KR" sz="2000" i="1" dirty="0" smtClean="0">
                <a:solidFill>
                  <a:srgbClr val="006600"/>
                </a:solidFill>
              </a:rPr>
              <a:t>) tab[‘A’]   </a:t>
            </a:r>
            <a:r>
              <a:rPr lang="en-US" altLang="ko-KR" sz="2000" i="1" dirty="0" smtClean="0">
                <a:solidFill>
                  <a:srgbClr val="006600"/>
                </a:solidFill>
                <a:sym typeface="Wingdings" panose="05000000000000000000" pitchFamily="2" charset="2"/>
              </a:rPr>
              <a:t>==&gt; 5 </a:t>
            </a:r>
            <a:endParaRPr lang="ko-KR" altLang="en-US" sz="2000" i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16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6264696"/>
          </a:xfrm>
        </p:spPr>
        <p:txBody>
          <a:bodyPr>
            <a:normAutofit/>
          </a:bodyPr>
          <a:lstStyle/>
          <a:p>
            <a:pPr marL="971550" lvl="1" indent="-514350">
              <a:buFont typeface="+mj-ea"/>
              <a:buAutoNum type="circleNumDbPlain" startAt="2"/>
            </a:pPr>
            <a:endParaRPr lang="en-US" altLang="ko-KR" sz="2400" dirty="0" smtClean="0"/>
          </a:p>
          <a:p>
            <a:pPr lvl="2"/>
            <a:endParaRPr lang="en-US" altLang="ko-KR" sz="1800" dirty="0" smtClean="0">
              <a:hlinkClick r:id="rId2"/>
            </a:endParaRPr>
          </a:p>
          <a:p>
            <a:endParaRPr lang="en-US" altLang="ko-KR" sz="2600" dirty="0" smtClean="0">
              <a:hlinkClick r:id="rId2"/>
            </a:endParaRPr>
          </a:p>
          <a:p>
            <a:endParaRPr lang="en-US" altLang="ko-KR" sz="2800" dirty="0" smtClean="0">
              <a:hlinkClick r:id="rId2"/>
            </a:endParaRPr>
          </a:p>
          <a:p>
            <a:endParaRPr lang="en-US" altLang="ko-KR" sz="2800" dirty="0" smtClean="0">
              <a:hlinkClick r:id="rId2"/>
            </a:endParaRPr>
          </a:p>
          <a:p>
            <a:endParaRPr lang="en-US" altLang="ko-KR" sz="2800" dirty="0" smtClean="0">
              <a:hlinkClick r:id="rId2"/>
            </a:endParaRPr>
          </a:p>
          <a:p>
            <a:endParaRPr lang="en-US" altLang="ko-KR" sz="2800" dirty="0" smtClean="0">
              <a:hlinkClick r:id="rId2"/>
            </a:endParaRPr>
          </a:p>
          <a:p>
            <a:endParaRPr lang="en-US" altLang="ko-KR" sz="2800" dirty="0" smtClean="0">
              <a:hlinkClick r:id="rId2"/>
            </a:endParaRPr>
          </a:p>
          <a:p>
            <a:endParaRPr lang="en-US" altLang="ko-KR" sz="2800" dirty="0" smtClean="0">
              <a:hlinkClick r:id="rId2"/>
            </a:endParaRPr>
          </a:p>
          <a:p>
            <a:pPr marL="0" indent="0">
              <a:buNone/>
            </a:pPr>
            <a:endParaRPr lang="en-US" altLang="ko-KR" sz="2800" dirty="0">
              <a:hlinkClick r:id="rId2"/>
            </a:endParaRPr>
          </a:p>
          <a:p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60648"/>
            <a:ext cx="3419872" cy="303385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-6816" y="35283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ea"/>
              <a:buAutoNum type="circleNumDbPlain" startAt="2"/>
            </a:pPr>
            <a:r>
              <a:rPr lang="en-US" altLang="ko-KR" sz="2400" b="1" dirty="0" smtClean="0"/>
              <a:t>Data </a:t>
            </a:r>
            <a:r>
              <a:rPr lang="en-US" altLang="ko-KR" sz="2400" b="1" dirty="0"/>
              <a:t>frame</a:t>
            </a:r>
            <a:r>
              <a:rPr lang="en-US" altLang="ko-KR" sz="2400" dirty="0"/>
              <a:t> : </a:t>
            </a:r>
            <a:r>
              <a:rPr lang="en-US" altLang="ko-KR" sz="2400" b="1" i="1" dirty="0">
                <a:solidFill>
                  <a:schemeClr val="accent4">
                    <a:lumMod val="75000"/>
                  </a:schemeClr>
                </a:solidFill>
              </a:rPr>
              <a:t>matrix</a:t>
            </a:r>
            <a:r>
              <a:rPr lang="en-US" altLang="ko-KR" sz="2400" dirty="0"/>
              <a:t> format</a:t>
            </a:r>
            <a:endParaRPr lang="en-US" altLang="ko-KR" sz="2400" dirty="0" smtClean="0"/>
          </a:p>
          <a:p>
            <a:pPr marL="1314450" lvl="2" indent="-457200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i="1" dirty="0" err="1"/>
              <a:t>numpy</a:t>
            </a:r>
            <a:r>
              <a:rPr lang="en-US" altLang="ko-KR" i="1" dirty="0"/>
              <a:t> array</a:t>
            </a:r>
            <a:r>
              <a:rPr lang="en-US" altLang="ko-KR" dirty="0"/>
              <a:t>-like</a:t>
            </a:r>
          </a:p>
          <a:p>
            <a:pPr marL="1314450" lvl="2" indent="-457200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row and column index</a:t>
            </a:r>
            <a:endParaRPr lang="en-US" altLang="ko-KR" dirty="0" smtClean="0"/>
          </a:p>
          <a:p>
            <a:pPr marL="1314450" lvl="2" indent="-457200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each </a:t>
            </a:r>
            <a:r>
              <a:rPr lang="en-US" altLang="ko-KR" dirty="0"/>
              <a:t>column can have </a:t>
            </a:r>
            <a:endParaRPr lang="en-US" altLang="ko-KR" dirty="0" smtClean="0"/>
          </a:p>
          <a:p>
            <a:pPr marL="857250" lvl="2" indent="0">
              <a:lnSpc>
                <a:spcPts val="26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a </a:t>
            </a:r>
            <a:r>
              <a:rPr lang="en-US" altLang="ko-KR" dirty="0"/>
              <a:t>different type</a:t>
            </a:r>
          </a:p>
          <a:p>
            <a:pPr marL="1314450" lvl="2" indent="-457200">
              <a:lnSpc>
                <a:spcPts val="26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/>
              <a:t>columns </a:t>
            </a:r>
            <a:r>
              <a:rPr lang="en-US" altLang="ko-KR" dirty="0"/>
              <a:t>can be inserted or </a:t>
            </a:r>
            <a:endParaRPr lang="en-US" altLang="ko-KR" dirty="0" smtClean="0"/>
          </a:p>
          <a:p>
            <a:pPr marL="857250" lvl="2" indent="0">
              <a:lnSpc>
                <a:spcPts val="26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deleted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3386688"/>
            <a:ext cx="6690496" cy="32769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602" y="3537012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solidFill>
                  <a:srgbClr val="006600"/>
                </a:solidFill>
              </a:rPr>
              <a:t>※ </a:t>
            </a:r>
            <a:r>
              <a:rPr lang="ko-KR" altLang="en-US" b="1" i="1" dirty="0" smtClean="0">
                <a:solidFill>
                  <a:srgbClr val="006600"/>
                </a:solidFill>
              </a:rPr>
              <a:t>데이터 접근</a:t>
            </a:r>
            <a:endParaRPr lang="en-US" altLang="ko-KR" b="1" i="1" dirty="0">
              <a:solidFill>
                <a:srgbClr val="006600"/>
              </a:solidFill>
            </a:endParaRPr>
          </a:p>
          <a:p>
            <a:r>
              <a:rPr lang="en-US" altLang="ko-KR" b="1" i="1" dirty="0" smtClean="0">
                <a:solidFill>
                  <a:srgbClr val="006600"/>
                </a:solidFill>
              </a:rPr>
              <a:t>    </a:t>
            </a:r>
            <a:r>
              <a:rPr lang="ko-KR" altLang="en-US" b="1" i="1" dirty="0" smtClean="0">
                <a:solidFill>
                  <a:srgbClr val="006600"/>
                </a:solidFill>
              </a:rPr>
              <a:t>방법 ☞</a:t>
            </a:r>
            <a:endParaRPr lang="ko-KR" altLang="en-US" b="1" i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863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16632"/>
            <a:ext cx="8928992" cy="63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3598" y="6488668"/>
            <a:ext cx="799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https://assets.datacamp.com/blog_assets/PandasPythonForDataScience.pdf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926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408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538" y="6488668"/>
            <a:ext cx="819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>
                <a:hlinkClick r:id="rId3"/>
              </a:rPr>
              <a:t>https://github.com/FavioVazquez/ds-cheatsheets/blob/master/Python/Datacamp/pandas.pdf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84283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Most commonly used data visualization library package in </a:t>
            </a:r>
            <a:r>
              <a:rPr lang="en-US" altLang="ko-KR" sz="2400" dirty="0" smtClean="0"/>
              <a:t>Python</a:t>
            </a:r>
          </a:p>
          <a:p>
            <a:r>
              <a:rPr lang="en-US" altLang="ko-KR" sz="2400" dirty="0" smtClean="0"/>
              <a:t>Docs : </a:t>
            </a:r>
            <a:r>
              <a:rPr lang="en-US" altLang="ko-KR" sz="2400" dirty="0">
                <a:hlinkClick r:id="rId3"/>
              </a:rPr>
              <a:t>https://matplotlib.org/</a:t>
            </a:r>
            <a:endParaRPr lang="en-US" altLang="ko-KR" sz="2400" dirty="0" smtClean="0"/>
          </a:p>
          <a:p>
            <a:r>
              <a:rPr lang="en-US" altLang="ko-KR" sz="2400" dirty="0" smtClean="0"/>
              <a:t>Types</a:t>
            </a:r>
          </a:p>
          <a:p>
            <a:pPr lvl="1"/>
            <a:r>
              <a:rPr lang="en-US" altLang="ko-KR" sz="2000" dirty="0" smtClean="0"/>
              <a:t>Scatter                                    - bar chart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759895"/>
            <a:ext cx="3124200" cy="209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2336" y="6095879"/>
            <a:ext cx="28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&gt;&gt; </a:t>
            </a:r>
            <a:r>
              <a:rPr lang="en-US" altLang="ko-KR" dirty="0" err="1" smtClean="0"/>
              <a:t>plt.scatter</a:t>
            </a:r>
            <a:r>
              <a:rPr lang="en-US" altLang="ko-KR" dirty="0" smtClean="0"/>
              <a:t>(x, y)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79157" y="6095879"/>
            <a:ext cx="289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</a:t>
            </a:r>
            <a:r>
              <a:rPr lang="en-US" altLang="ko-KR" dirty="0" err="1"/>
              <a:t>plt.bar</a:t>
            </a:r>
            <a:r>
              <a:rPr lang="en-US" altLang="ko-KR" dirty="0"/>
              <a:t>(x, </a:t>
            </a:r>
            <a:r>
              <a:rPr lang="en-US" altLang="ko-KR" dirty="0" err="1"/>
              <a:t>hight</a:t>
            </a:r>
            <a:r>
              <a:rPr lang="en-US" altLang="ko-KR" dirty="0"/>
              <a:t>, width,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align</a:t>
            </a:r>
            <a:r>
              <a:rPr lang="en-US" altLang="ko-KR" dirty="0"/>
              <a:t>='center')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3717032"/>
            <a:ext cx="3133725" cy="2181225"/>
          </a:xfrm>
          <a:prstGeom prst="rect">
            <a:avLst/>
          </a:prstGeom>
        </p:spPr>
      </p:pic>
      <p:pic>
        <p:nvPicPr>
          <p:cNvPr id="3074" name="Picture 2" descr="matplotlib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433"/>
            <a:ext cx="4404981" cy="122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01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179912"/>
            <a:ext cx="3086100" cy="220141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7280" y="188640"/>
            <a:ext cx="8229600" cy="4525963"/>
          </a:xfrm>
        </p:spPr>
        <p:txBody>
          <a:bodyPr/>
          <a:lstStyle/>
          <a:p>
            <a:pPr lvl="1"/>
            <a:r>
              <a:rPr lang="en-US" altLang="ko-KR" sz="2400" dirty="0"/>
              <a:t>stack bar chart                </a:t>
            </a:r>
            <a:r>
              <a:rPr lang="en-US" altLang="ko-KR" sz="2400" dirty="0" smtClean="0"/>
              <a:t>  </a:t>
            </a:r>
            <a:r>
              <a:rPr lang="en-US" altLang="ko-KR" sz="2400" dirty="0"/>
              <a:t>- horizontal </a:t>
            </a:r>
            <a:r>
              <a:rPr lang="en-US" altLang="ko-KR" sz="2400" dirty="0" err="1"/>
              <a:t>bargraph</a:t>
            </a:r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marL="457200" lvl="1" indent="0">
              <a:buNone/>
            </a:pPr>
            <a:endParaRPr lang="en-US" altLang="ko-KR" sz="2400" dirty="0" smtClean="0"/>
          </a:p>
          <a:p>
            <a:pPr lvl="1"/>
            <a:r>
              <a:rPr lang="en-US" altLang="ko-KR" sz="2400" dirty="0"/>
              <a:t>pie </a:t>
            </a:r>
            <a:r>
              <a:rPr lang="en-US" altLang="ko-KR" sz="2400" dirty="0" smtClean="0"/>
              <a:t>chart                          - histogram</a:t>
            </a:r>
            <a:endParaRPr lang="en-US" altLang="ko-KR" sz="2400" dirty="0"/>
          </a:p>
          <a:p>
            <a:pPr lvl="1"/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659528"/>
            <a:ext cx="3086100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812" y="2780928"/>
            <a:ext cx="4477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&gt;&gt; </a:t>
            </a:r>
            <a:r>
              <a:rPr lang="en-US" altLang="ko-KR" dirty="0" err="1"/>
              <a:t>plt.bar</a:t>
            </a:r>
            <a:r>
              <a:rPr lang="en-US" altLang="ko-KR" dirty="0"/>
              <a:t>(x, a, color='b')</a:t>
            </a:r>
            <a:br>
              <a:rPr lang="en-US" altLang="ko-KR" dirty="0"/>
            </a:br>
            <a:r>
              <a:rPr lang="en-US" altLang="ko-KR" dirty="0" smtClean="0"/>
              <a:t>&gt;&gt; </a:t>
            </a:r>
            <a:r>
              <a:rPr lang="en-US" altLang="ko-KR" dirty="0" err="1"/>
              <a:t>plt.bar</a:t>
            </a:r>
            <a:r>
              <a:rPr lang="en-US" altLang="ko-KR" dirty="0"/>
              <a:t>(x, b, color='r', bottom=a)</a:t>
            </a:r>
            <a:br>
              <a:rPr lang="en-US" altLang="ko-KR" dirty="0"/>
            </a:br>
            <a:r>
              <a:rPr lang="en-US" altLang="ko-KR" dirty="0" smtClean="0"/>
              <a:t>&gt;&gt;</a:t>
            </a:r>
            <a:r>
              <a:rPr lang="en-US" altLang="ko-KR" dirty="0"/>
              <a:t> </a:t>
            </a:r>
            <a:r>
              <a:rPr lang="en-US" altLang="ko-KR" dirty="0" err="1"/>
              <a:t>plt.bar</a:t>
            </a:r>
            <a:r>
              <a:rPr lang="en-US" altLang="ko-KR" dirty="0"/>
              <a:t>(x, c, color='g', bottom=</a:t>
            </a:r>
            <a:r>
              <a:rPr lang="en-US" altLang="ko-KR" dirty="0" err="1"/>
              <a:t>a+b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6193" y="6296546"/>
            <a:ext cx="28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&gt;&gt; </a:t>
            </a:r>
            <a:r>
              <a:rPr lang="en-US" altLang="ko-KR" dirty="0" err="1" smtClean="0"/>
              <a:t>plt.pie</a:t>
            </a:r>
            <a:r>
              <a:rPr lang="en-US" altLang="ko-KR" dirty="0" smtClean="0"/>
              <a:t>(x)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935" y="4233586"/>
            <a:ext cx="3116897" cy="20561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7051" y="6289690"/>
            <a:ext cx="28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&gt;&gt; </a:t>
            </a:r>
            <a:r>
              <a:rPr lang="en-US" altLang="ko-KR" dirty="0" err="1"/>
              <a:t>plt.hist</a:t>
            </a:r>
            <a:r>
              <a:rPr lang="en-US" altLang="ko-KR" dirty="0"/>
              <a:t>(X, bins=10)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9938" y="704547"/>
            <a:ext cx="2981632" cy="20123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7051" y="2780928"/>
            <a:ext cx="28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&gt;&gt; </a:t>
            </a:r>
            <a:r>
              <a:rPr lang="en-US" altLang="ko-KR" dirty="0" err="1"/>
              <a:t>plt.barh</a:t>
            </a:r>
            <a:r>
              <a:rPr lang="en-US" altLang="ko-KR" dirty="0"/>
              <a:t>(x, height)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94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343197"/>
            <a:ext cx="8229600" cy="4525963"/>
          </a:xfrm>
        </p:spPr>
        <p:txBody>
          <a:bodyPr/>
          <a:lstStyle/>
          <a:p>
            <a:pPr lvl="1"/>
            <a:r>
              <a:rPr lang="en-US" altLang="ko-KR" dirty="0" smtClean="0"/>
              <a:t>multi-graph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3884" y="343197"/>
            <a:ext cx="367261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6600"/>
                </a:solidFill>
              </a:rPr>
              <a:t># </a:t>
            </a:r>
            <a:r>
              <a:rPr lang="en-US" altLang="ko-KR" sz="1600" dirty="0">
                <a:solidFill>
                  <a:srgbClr val="006600"/>
                </a:solidFill>
              </a:rPr>
              <a:t>Create subplot 1</a:t>
            </a:r>
          </a:p>
          <a:p>
            <a:r>
              <a:rPr lang="en-US" altLang="ko-KR" sz="1600" dirty="0" err="1" smtClean="0"/>
              <a:t>plt.subplot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221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r>
              <a:rPr lang="en-US" altLang="ko-KR" sz="1600" dirty="0" err="1"/>
              <a:t>plt</a:t>
            </a:r>
            <a:r>
              <a:rPr lang="en-US" altLang="ko-KR" sz="1600" dirty="0" err="1" smtClean="0"/>
              <a:t>.plot</a:t>
            </a:r>
            <a:r>
              <a:rPr lang="en-US" altLang="ko-KR" sz="1600" dirty="0" smtClean="0"/>
              <a:t>(x1,y1)</a:t>
            </a:r>
            <a:endParaRPr lang="en-US" altLang="ko-KR" sz="1600" dirty="0"/>
          </a:p>
          <a:p>
            <a:r>
              <a:rPr lang="en-US" altLang="ko-KR" sz="1600" dirty="0" err="1"/>
              <a:t>plt</a:t>
            </a:r>
            <a:r>
              <a:rPr lang="en-US" altLang="ko-KR" sz="1600" dirty="0" err="1" smtClean="0"/>
              <a:t>.set_xlabel</a:t>
            </a:r>
            <a:r>
              <a:rPr lang="en-US" altLang="ko-KR" sz="1600" dirty="0"/>
              <a:t>('x')</a:t>
            </a:r>
          </a:p>
          <a:p>
            <a:r>
              <a:rPr lang="en-US" altLang="ko-KR" sz="1600" dirty="0" err="1"/>
              <a:t>plt</a:t>
            </a:r>
            <a:r>
              <a:rPr lang="en-US" altLang="ko-KR" sz="1600" dirty="0" err="1" smtClean="0"/>
              <a:t>.set_ylabel</a:t>
            </a:r>
            <a:r>
              <a:rPr lang="en-US" altLang="ko-KR" sz="1600" dirty="0"/>
              <a:t>('x squared')</a:t>
            </a:r>
          </a:p>
          <a:p>
            <a:r>
              <a:rPr lang="en-US" altLang="ko-KR" sz="1600" dirty="0" err="1"/>
              <a:t>plt</a:t>
            </a:r>
            <a:r>
              <a:rPr lang="en-US" altLang="ko-KR" sz="1600" dirty="0" err="1" smtClean="0"/>
              <a:t>.set_title</a:t>
            </a:r>
            <a:r>
              <a:rPr lang="en-US" altLang="ko-KR" sz="1600" dirty="0"/>
              <a:t>('Subplot 1: A line chart')</a:t>
            </a:r>
          </a:p>
          <a:p>
            <a:endParaRPr lang="en-US" altLang="ko-KR" sz="1600" dirty="0" smtClean="0"/>
          </a:p>
          <a:p>
            <a:r>
              <a:rPr lang="en-US" altLang="ko-KR" sz="1600" dirty="0">
                <a:solidFill>
                  <a:srgbClr val="006600"/>
                </a:solidFill>
              </a:rPr>
              <a:t># Create subplot </a:t>
            </a:r>
            <a:r>
              <a:rPr lang="en-US" altLang="ko-KR" sz="1600" dirty="0" smtClean="0">
                <a:solidFill>
                  <a:srgbClr val="006600"/>
                </a:solidFill>
              </a:rPr>
              <a:t>2</a:t>
            </a:r>
            <a:endParaRPr lang="en-US" altLang="ko-KR" sz="1600" dirty="0">
              <a:solidFill>
                <a:srgbClr val="006600"/>
              </a:solidFill>
            </a:endParaRPr>
          </a:p>
          <a:p>
            <a:r>
              <a:rPr lang="en-US" altLang="ko-KR" sz="1600" dirty="0" err="1" smtClean="0"/>
              <a:t>plt.subplot</a:t>
            </a:r>
            <a:r>
              <a:rPr lang="en-US" altLang="ko-KR" sz="1600" dirty="0" smtClean="0"/>
              <a:t>(</a:t>
            </a:r>
            <a:r>
              <a:rPr lang="en-US" altLang="ko-KR" b="1" dirty="0" smtClean="0"/>
              <a:t>222</a:t>
            </a:r>
            <a:r>
              <a:rPr lang="en-US" altLang="ko-KR" sz="1600" dirty="0" smtClean="0"/>
              <a:t>)</a:t>
            </a:r>
          </a:p>
          <a:p>
            <a:r>
              <a:rPr lang="en-US" altLang="ko-KR" sz="1600" dirty="0" err="1" smtClean="0"/>
              <a:t>plt.scatter</a:t>
            </a:r>
            <a:r>
              <a:rPr lang="en-US" altLang="ko-KR" sz="1600" dirty="0" smtClean="0"/>
              <a:t>(x2,y2)</a:t>
            </a:r>
            <a:endParaRPr lang="en-US" altLang="ko-KR" sz="1600" dirty="0"/>
          </a:p>
          <a:p>
            <a:r>
              <a:rPr lang="en-US" altLang="ko-KR" sz="1600" dirty="0" err="1" smtClean="0"/>
              <a:t>plt.set_xlabel</a:t>
            </a:r>
            <a:r>
              <a:rPr lang="en-US" altLang="ko-KR" sz="1600" dirty="0"/>
              <a:t>('x')</a:t>
            </a:r>
          </a:p>
          <a:p>
            <a:r>
              <a:rPr lang="en-US" altLang="ko-KR" sz="1600" dirty="0" err="1" smtClean="0"/>
              <a:t>plt.set_ylabel</a:t>
            </a:r>
            <a:r>
              <a:rPr lang="en-US" altLang="ko-KR" sz="1600" dirty="0"/>
              <a:t>('y')</a:t>
            </a:r>
          </a:p>
          <a:p>
            <a:r>
              <a:rPr lang="en-US" altLang="ko-KR" sz="1600" dirty="0" err="1" smtClean="0"/>
              <a:t>plt.set_title</a:t>
            </a:r>
            <a:r>
              <a:rPr lang="en-US" altLang="ko-KR" sz="1600" dirty="0"/>
              <a:t>('Subplot 2: A Scatter plot')</a:t>
            </a:r>
          </a:p>
          <a:p>
            <a:endParaRPr lang="en-US" altLang="ko-KR" sz="1600" dirty="0" smtClean="0"/>
          </a:p>
          <a:p>
            <a:r>
              <a:rPr lang="en-US" altLang="ko-KR" sz="1600" dirty="0">
                <a:solidFill>
                  <a:srgbClr val="006600"/>
                </a:solidFill>
              </a:rPr>
              <a:t># Create subplot </a:t>
            </a:r>
            <a:r>
              <a:rPr lang="en-US" altLang="ko-KR" sz="1600" dirty="0" smtClean="0">
                <a:solidFill>
                  <a:srgbClr val="006600"/>
                </a:solidFill>
              </a:rPr>
              <a:t>3</a:t>
            </a:r>
            <a:endParaRPr lang="en-US" altLang="ko-KR" sz="1600" dirty="0">
              <a:solidFill>
                <a:srgbClr val="006600"/>
              </a:solidFill>
            </a:endParaRPr>
          </a:p>
          <a:p>
            <a:r>
              <a:rPr lang="en-US" altLang="ko-KR" sz="1600" dirty="0" err="1" smtClean="0"/>
              <a:t>plt.subplot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223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r>
              <a:rPr lang="en-US" altLang="ko-KR" sz="1600" dirty="0" err="1" smtClean="0"/>
              <a:t>plt.bar</a:t>
            </a:r>
            <a:r>
              <a:rPr lang="en-US" altLang="ko-KR" sz="1600" dirty="0" smtClean="0"/>
              <a:t>(range(x3,y3)</a:t>
            </a:r>
            <a:endParaRPr lang="en-US" altLang="ko-KR" sz="1600" dirty="0"/>
          </a:p>
          <a:p>
            <a:r>
              <a:rPr lang="en-US" altLang="ko-KR" sz="1600" dirty="0" err="1" smtClean="0"/>
              <a:t>plt.set_xlabel</a:t>
            </a:r>
            <a:r>
              <a:rPr lang="en-US" altLang="ko-KR" sz="1600" dirty="0"/>
              <a:t>('Group')</a:t>
            </a:r>
          </a:p>
          <a:p>
            <a:r>
              <a:rPr lang="en-US" altLang="ko-KR" sz="1600" dirty="0" err="1" smtClean="0"/>
              <a:t>plt.set_ylabel</a:t>
            </a:r>
            <a:r>
              <a:rPr lang="en-US" altLang="ko-KR" sz="1600" dirty="0"/>
              <a:t>('Number of patients')</a:t>
            </a:r>
          </a:p>
          <a:p>
            <a:r>
              <a:rPr lang="en-US" altLang="ko-KR" sz="1600" dirty="0" err="1" smtClean="0"/>
              <a:t>plt.set_title</a:t>
            </a:r>
            <a:r>
              <a:rPr lang="en-US" altLang="ko-KR" sz="1600" dirty="0"/>
              <a:t>('Subplot 3: A bar chart')</a:t>
            </a:r>
          </a:p>
          <a:p>
            <a:endParaRPr lang="en-US" altLang="ko-KR" sz="1600" dirty="0"/>
          </a:p>
          <a:p>
            <a:r>
              <a:rPr lang="en-US" altLang="ko-KR" sz="1600" dirty="0">
                <a:solidFill>
                  <a:srgbClr val="006600"/>
                </a:solidFill>
              </a:rPr>
              <a:t># Create subplot 4</a:t>
            </a:r>
          </a:p>
          <a:p>
            <a:r>
              <a:rPr lang="en-US" altLang="ko-KR" sz="1600" dirty="0" err="1" smtClean="0"/>
              <a:t>plt.subplot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224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r>
              <a:rPr lang="en-US" altLang="ko-KR" sz="1600" dirty="0" err="1" smtClean="0"/>
              <a:t>plt.pie</a:t>
            </a:r>
            <a:r>
              <a:rPr lang="en-US" altLang="ko-KR" sz="1600" dirty="0" smtClean="0"/>
              <a:t>(x4, </a:t>
            </a:r>
            <a:r>
              <a:rPr lang="en-US" altLang="ko-KR" sz="1600" dirty="0"/>
              <a:t>labels=labels)</a:t>
            </a:r>
          </a:p>
          <a:p>
            <a:r>
              <a:rPr lang="en-US" altLang="ko-KR" sz="1600" dirty="0" smtClean="0"/>
              <a:t>ax4.set_title </a:t>
            </a:r>
            <a:r>
              <a:rPr lang="en-US" altLang="ko-KR" sz="1600" dirty="0"/>
              <a:t>("Subplot 4: A pie chart</a:t>
            </a:r>
            <a:r>
              <a:rPr lang="en-US" altLang="ko-KR" sz="1600" dirty="0" smtClean="0"/>
              <a:t>")</a:t>
            </a:r>
            <a:endParaRPr lang="en-US" altLang="ko-KR" sz="1600" dirty="0"/>
          </a:p>
        </p:txBody>
      </p:sp>
      <p:pic>
        <p:nvPicPr>
          <p:cNvPr id="1028" name="Picture 4" descr="matplotlib subplo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/>
          <a:stretch/>
        </p:blipFill>
        <p:spPr bwMode="auto">
          <a:xfrm>
            <a:off x="35496" y="1124744"/>
            <a:ext cx="5342384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970007" y="4034898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&lt;- 2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행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열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그래프의 </a:t>
            </a:r>
            <a:endParaRPr lang="en-US" altLang="ko-KR" sz="16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6">
                    <a:lumMod val="75000"/>
                  </a:schemeClr>
                </a:solidFill>
              </a:rPr>
              <a:t>               3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</a:rPr>
              <a:t>번째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29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16633"/>
            <a:ext cx="8928992" cy="63697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264" y="6486336"/>
            <a:ext cx="856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hlinkClick r:id="rId3"/>
              </a:rPr>
              <a:t>https://s3.amazonaws.com/assets.datacamp.com/blog_assets/Python_Matplotlib_Cheat_Sheet.pdf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182929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7" b="14346"/>
          <a:stretch/>
        </p:blipFill>
        <p:spPr bwMode="auto">
          <a:xfrm>
            <a:off x="1709737" y="116632"/>
            <a:ext cx="572452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68300" y="2244626"/>
            <a:ext cx="5257800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1" hangingPunct="1"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ko-KR" sz="3200">
                <a:ea typeface="굴림" panose="020B0600000101010101" pitchFamily="50" charset="-127"/>
              </a:rPr>
              <a:t>“Python is an experiment in how  much freedom program-mers need.  Too much freedom and nobody can read another's code; too little and expressive-ness is endangered.”</a:t>
            </a:r>
          </a:p>
          <a:p>
            <a:r>
              <a:rPr lang="en-US" altLang="ko-KR" sz="3200">
                <a:ea typeface="굴림" panose="020B0600000101010101" pitchFamily="50" charset="-127"/>
              </a:rPr>
              <a:t>      - Guido van Rossum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900" y="1754088"/>
            <a:ext cx="284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86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Seaborn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a Python data visualization library </a:t>
            </a:r>
            <a:r>
              <a:rPr lang="en-US" altLang="ko-KR" sz="2800" b="1" dirty="0"/>
              <a:t>based </a:t>
            </a:r>
            <a:r>
              <a:rPr lang="en-US" altLang="ko-KR" sz="2800" b="1" dirty="0" smtClean="0"/>
              <a:t>on </a:t>
            </a:r>
            <a:r>
              <a:rPr lang="en-US" altLang="ko-KR" sz="2800" b="1" dirty="0" err="1" smtClean="0"/>
              <a:t>matplotlib</a:t>
            </a:r>
            <a:r>
              <a:rPr lang="en-US" altLang="ko-KR" sz="2800" dirty="0" smtClean="0"/>
              <a:t>. </a:t>
            </a:r>
          </a:p>
          <a:p>
            <a:r>
              <a:rPr lang="en-US" altLang="ko-KR" sz="2800" dirty="0"/>
              <a:t>P</a:t>
            </a:r>
            <a:r>
              <a:rPr lang="en-US" altLang="ko-KR" sz="2800" dirty="0" smtClean="0"/>
              <a:t>rovides </a:t>
            </a:r>
            <a:r>
              <a:rPr lang="en-US" altLang="ko-KR" sz="2800" dirty="0"/>
              <a:t>a high-level interface for drawing attractive and informative statistical graphics</a:t>
            </a:r>
            <a:r>
              <a:rPr lang="en-US" altLang="ko-KR" sz="2800" dirty="0" smtClean="0"/>
              <a:t>.</a:t>
            </a:r>
          </a:p>
          <a:p>
            <a:r>
              <a:rPr lang="en-US" altLang="ko-KR" sz="2800" dirty="0"/>
              <a:t>Easily interface with Pandas</a:t>
            </a:r>
            <a:endParaRPr lang="en-US" altLang="ko-KR" sz="2800" dirty="0" smtClean="0"/>
          </a:p>
          <a:p>
            <a:r>
              <a:rPr lang="en-US" altLang="ko-KR" sz="2800" dirty="0" smtClean="0"/>
              <a:t>Docs : </a:t>
            </a:r>
            <a:r>
              <a:rPr lang="en-US" altLang="ko-KR" sz="2800" dirty="0">
                <a:hlinkClick r:id="rId2"/>
              </a:rPr>
              <a:t>https://seaborn.pydata.org/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4706069"/>
            <a:ext cx="8928992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4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8928992" cy="6408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034" y="6453336"/>
            <a:ext cx="840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hlinkClick r:id="rId3"/>
              </a:rPr>
              <a:t>https://s3.amazonaws.com/assets.datacamp.com/blog_assets/Python_Seaborn_Cheat_Sheet.pdf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455135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844824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A </a:t>
            </a:r>
            <a:r>
              <a:rPr lang="en-US" altLang="ko-KR" sz="2800" dirty="0"/>
              <a:t>library of packages with functions such as signal processing, optimization, statistics, </a:t>
            </a:r>
            <a:r>
              <a:rPr lang="en-US" altLang="ko-KR" sz="2800" dirty="0" smtClean="0"/>
              <a:t>etc. </a:t>
            </a:r>
          </a:p>
          <a:p>
            <a:pPr lvl="1"/>
            <a:r>
              <a:rPr lang="en-US" altLang="ko-KR" sz="2400" dirty="0"/>
              <a:t>provides many user-friendly and efficient numerical routines such as routines for numerical integration, interpolation, optimization, linear algebra and statistics.</a:t>
            </a:r>
            <a:endParaRPr lang="en-US" altLang="ko-KR" sz="2400" dirty="0" smtClean="0"/>
          </a:p>
          <a:p>
            <a:r>
              <a:rPr lang="en-US" altLang="ko-KR" sz="2800" dirty="0" smtClean="0"/>
              <a:t>Run </a:t>
            </a:r>
            <a:r>
              <a:rPr lang="en-US" altLang="ko-KR" sz="2800" dirty="0"/>
              <a:t>on the </a:t>
            </a:r>
            <a:r>
              <a:rPr lang="en-US" altLang="ko-KR" sz="2800" dirty="0" err="1" smtClean="0"/>
              <a:t>NumPy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en-US" altLang="ko-KR" sz="2400" dirty="0" smtClean="0"/>
              <a:t>basically uses </a:t>
            </a:r>
            <a:r>
              <a:rPr lang="en-US" altLang="ko-KR" sz="2400" dirty="0" err="1" smtClean="0"/>
              <a:t>Ndarray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of </a:t>
            </a:r>
            <a:r>
              <a:rPr lang="en-US" altLang="ko-KR" sz="2400" dirty="0" err="1" smtClean="0"/>
              <a:t>NumPy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as the default data type.</a:t>
            </a:r>
            <a:endParaRPr lang="en-US" altLang="ko-KR" sz="2400" dirty="0" smtClean="0"/>
          </a:p>
          <a:p>
            <a:r>
              <a:rPr lang="en-US" altLang="ko-KR" sz="2800" dirty="0" smtClean="0"/>
              <a:t>Docs : </a:t>
            </a:r>
            <a:r>
              <a:rPr lang="en-US" altLang="ko-KR" sz="2800" dirty="0" smtClean="0">
                <a:hlinkClick r:id="rId2"/>
              </a:rPr>
              <a:t>https</a:t>
            </a:r>
            <a:r>
              <a:rPr lang="en-US" altLang="ko-KR" sz="2800" dirty="0">
                <a:hlinkClick r:id="rId2"/>
              </a:rPr>
              <a:t>://www.scipy.org/</a:t>
            </a:r>
            <a:endParaRPr lang="ko-KR" altLang="en-US" sz="28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738" y="238150"/>
            <a:ext cx="343852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41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16633"/>
            <a:ext cx="8928992" cy="6408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08520" y="6486336"/>
            <a:ext cx="946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hlinkClick r:id="rId3"/>
              </a:rPr>
              <a:t>https://s3.amazonaws.com/assets.datacamp.com/blog_assets/Python_SciPy_Cheat_Sheet_Linear_Algebra.pdf</a:t>
            </a:r>
            <a:endParaRPr lang="ko-KR" altLang="en-US" spc="-150" dirty="0"/>
          </a:p>
        </p:txBody>
      </p:sp>
    </p:spTree>
    <p:extLst>
      <p:ext uri="{BB962C8B-B14F-4D97-AF65-F5344CB8AC3E}">
        <p14:creationId xmlns:p14="http://schemas.microsoft.com/office/powerpoint/2010/main" val="2361335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err="1" smtClean="0"/>
              <a:t>Scikit</a:t>
            </a:r>
            <a:r>
              <a:rPr lang="en-US" altLang="ko-KR" b="1" dirty="0" smtClean="0"/>
              <a:t>-learn (1)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5069160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The easiest and most efficient development library for Python-based machine learning</a:t>
            </a:r>
            <a:r>
              <a:rPr lang="en-US" altLang="ko-KR" sz="2800" dirty="0" smtClean="0"/>
              <a:t>.</a:t>
            </a:r>
          </a:p>
          <a:p>
            <a:pPr lvl="1"/>
            <a:r>
              <a:rPr lang="en-US" altLang="ko-KR" sz="2400" dirty="0"/>
              <a:t>Provides a wide variety of APIs for machine </a:t>
            </a:r>
            <a:r>
              <a:rPr lang="en-US" altLang="ko-KR" sz="2400" dirty="0" smtClean="0"/>
              <a:t>learning.</a:t>
            </a:r>
          </a:p>
          <a:p>
            <a:pPr lvl="1"/>
            <a:r>
              <a:rPr lang="en-US" altLang="ko-KR" sz="2400" dirty="0"/>
              <a:t>Simple and efficient tools for data mining and data analysis</a:t>
            </a:r>
          </a:p>
          <a:p>
            <a:pPr lvl="1"/>
            <a:r>
              <a:rPr lang="en-US" altLang="ko-KR" sz="2400" dirty="0"/>
              <a:t>Accessible to everybody, and reusable in various contents</a:t>
            </a:r>
          </a:p>
          <a:p>
            <a:pPr lvl="1"/>
            <a:r>
              <a:rPr lang="en-US" altLang="ko-KR" sz="2400" dirty="0"/>
              <a:t>Built on </a:t>
            </a:r>
            <a:r>
              <a:rPr lang="en-US" altLang="ko-KR" sz="2400" dirty="0" err="1"/>
              <a:t>Numpy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SciPy</a:t>
            </a:r>
            <a:r>
              <a:rPr lang="en-US" altLang="ko-KR" sz="2400" dirty="0"/>
              <a:t>, and </a:t>
            </a:r>
            <a:r>
              <a:rPr lang="en-US" altLang="ko-KR" sz="2400" dirty="0" err="1"/>
              <a:t>matplotlib</a:t>
            </a:r>
            <a:endParaRPr lang="en-US" altLang="ko-KR" sz="2400" dirty="0"/>
          </a:p>
          <a:p>
            <a:pPr lvl="1"/>
            <a:r>
              <a:rPr lang="en-US" altLang="ko-KR" sz="2400" dirty="0"/>
              <a:t>Open source, commercially usable-BSD </a:t>
            </a:r>
            <a:r>
              <a:rPr lang="en-US" altLang="ko-KR" sz="2400" dirty="0" smtClean="0"/>
              <a:t>license</a:t>
            </a:r>
          </a:p>
          <a:p>
            <a:pPr lvl="1"/>
            <a:endParaRPr lang="en-US" altLang="ko-KR" sz="2400" dirty="0" smtClean="0"/>
          </a:p>
          <a:p>
            <a:r>
              <a:rPr lang="en-US" altLang="ko-KR" sz="2800" dirty="0" smtClean="0"/>
              <a:t>Docs : </a:t>
            </a:r>
            <a:r>
              <a:rPr lang="en-US" altLang="ko-KR" sz="2800" dirty="0">
                <a:hlinkClick r:id="rId2"/>
              </a:rPr>
              <a:t>https://scikit-learn.org/stable/index.html</a:t>
            </a:r>
            <a:endParaRPr lang="en-US" altLang="ko-KR" sz="2800" dirty="0" smtClean="0"/>
          </a:p>
        </p:txBody>
      </p:sp>
      <p:pic>
        <p:nvPicPr>
          <p:cNvPr id="1026" name="Picture 2" descr="scikit-lear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76" y="188640"/>
            <a:ext cx="2016224" cy="10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73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packages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b="1" dirty="0" err="1" smtClean="0"/>
              <a:t>Scikit</a:t>
            </a:r>
            <a:r>
              <a:rPr lang="en-US" altLang="ko-KR" b="1" dirty="0" smtClean="0"/>
              <a:t>-learn (2)</a:t>
            </a:r>
            <a:endParaRPr lang="ko-KR" altLang="en-US" b="1" dirty="0"/>
          </a:p>
        </p:txBody>
      </p:sp>
      <p:pic>
        <p:nvPicPr>
          <p:cNvPr id="5" name="Picture 2" descr="scikit-lear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76" y="188640"/>
            <a:ext cx="2016224" cy="10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5" y="2276872"/>
            <a:ext cx="8928992" cy="432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58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184576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Typical program structure</a:t>
            </a:r>
          </a:p>
          <a:p>
            <a:pPr lvl="1"/>
            <a:r>
              <a:rPr lang="en-US" altLang="ko-KR" sz="2400" dirty="0" smtClean="0"/>
              <a:t>load a model and define(set up hyper-parameters}</a:t>
            </a:r>
          </a:p>
          <a:p>
            <a:pPr lvl="2"/>
            <a:endParaRPr lang="en-US" altLang="ko-KR" sz="2000" dirty="0" smtClean="0"/>
          </a:p>
          <a:p>
            <a:pPr lvl="2"/>
            <a:endParaRPr lang="en-US" altLang="ko-KR" sz="2000" dirty="0" smtClean="0"/>
          </a:p>
          <a:p>
            <a:pPr lvl="1"/>
            <a:r>
              <a:rPr lang="en-US" altLang="ko-KR" sz="2400" dirty="0" smtClean="0"/>
              <a:t>train the model (fit)</a:t>
            </a:r>
          </a:p>
          <a:p>
            <a:pPr lvl="2"/>
            <a:endParaRPr lang="en-US" altLang="ko-KR" sz="2000" dirty="0" smtClean="0"/>
          </a:p>
          <a:p>
            <a:pPr lvl="2"/>
            <a:endParaRPr lang="en-US" altLang="ko-KR" sz="1600" dirty="0" smtClean="0"/>
          </a:p>
          <a:p>
            <a:pPr lvl="1"/>
            <a:r>
              <a:rPr lang="en-US" altLang="ko-KR" sz="2400" dirty="0" smtClean="0"/>
              <a:t>predict or </a:t>
            </a:r>
            <a:r>
              <a:rPr lang="en-US" altLang="ko-KR" sz="2400" dirty="0" err="1" smtClean="0"/>
              <a:t>predict_proba</a:t>
            </a:r>
            <a:r>
              <a:rPr lang="en-US" altLang="ko-KR" sz="2400" dirty="0" smtClean="0"/>
              <a:t> or transform</a:t>
            </a:r>
          </a:p>
          <a:p>
            <a:pPr lvl="1"/>
            <a:endParaRPr lang="en-US" altLang="ko-KR" sz="3600" dirty="0" smtClean="0"/>
          </a:p>
          <a:p>
            <a:pPr lvl="1"/>
            <a:r>
              <a:rPr lang="en-US" altLang="ko-KR" sz="2400" dirty="0" smtClean="0"/>
              <a:t>measure accuracy (</a:t>
            </a:r>
            <a:r>
              <a:rPr lang="en-US" altLang="ko-KR" sz="2000" dirty="0" smtClean="0"/>
              <a:t>scoring)</a:t>
            </a:r>
            <a:endParaRPr lang="en-US" altLang="ko-KR" sz="2000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b="1" dirty="0" err="1" smtClean="0"/>
              <a:t>Scikit</a:t>
            </a:r>
            <a:r>
              <a:rPr lang="en-US" altLang="ko-KR" b="1" dirty="0" smtClean="0"/>
              <a:t>-learn (3)</a:t>
            </a:r>
            <a:endParaRPr lang="ko-KR" altLang="en-US" b="1" dirty="0"/>
          </a:p>
        </p:txBody>
      </p:sp>
      <p:pic>
        <p:nvPicPr>
          <p:cNvPr id="6" name="Picture 2" descr="scikit-lear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576" y="188640"/>
            <a:ext cx="2016224" cy="10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55903" y="2469795"/>
            <a:ext cx="5688632" cy="671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from </a:t>
            </a:r>
            <a:r>
              <a:rPr lang="en-US" altLang="ko-KR" dirty="0" err="1">
                <a:solidFill>
                  <a:schemeClr val="tx1"/>
                </a:solidFill>
              </a:rPr>
              <a:t>sklearn.neighbors</a:t>
            </a:r>
            <a:r>
              <a:rPr lang="en-US" altLang="ko-KR" dirty="0">
                <a:solidFill>
                  <a:schemeClr val="tx1"/>
                </a:solidFill>
              </a:rPr>
              <a:t> import </a:t>
            </a:r>
            <a:r>
              <a:rPr lang="en-US" altLang="ko-KR" dirty="0" err="1">
                <a:solidFill>
                  <a:schemeClr val="tx1"/>
                </a:solidFill>
              </a:rPr>
              <a:t>KNeighborsClassifier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model = </a:t>
            </a:r>
            <a:r>
              <a:rPr lang="en-US" altLang="ko-KR" dirty="0" err="1">
                <a:solidFill>
                  <a:schemeClr val="tx1"/>
                </a:solidFill>
              </a:rPr>
              <a:t>KNeighborsClassifier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n_neighbors</a:t>
            </a:r>
            <a:r>
              <a:rPr lang="en-US" altLang="ko-KR" dirty="0">
                <a:solidFill>
                  <a:schemeClr val="tx1"/>
                </a:solidFill>
              </a:rPr>
              <a:t>=3)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55903" y="3645024"/>
            <a:ext cx="5688632" cy="547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model.fit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x_train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y_train</a:t>
            </a:r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55903" y="4763876"/>
            <a:ext cx="5688632" cy="53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y_predict</a:t>
            </a:r>
            <a:r>
              <a:rPr lang="en-US" altLang="ko-KR" dirty="0" smtClean="0">
                <a:solidFill>
                  <a:schemeClr val="tx1"/>
                </a:solidFill>
              </a:rPr>
              <a:t> = </a:t>
            </a:r>
            <a:r>
              <a:rPr lang="en-US" altLang="ko-KR" dirty="0" err="1" smtClean="0">
                <a:solidFill>
                  <a:schemeClr val="tx1"/>
                </a:solidFill>
              </a:rPr>
              <a:t>model.predict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x_test</a:t>
            </a:r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55903" y="5843996"/>
            <a:ext cx="5688632" cy="537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/>
                </a:solidFill>
              </a:rPr>
              <a:t>accuracy_score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</a:rPr>
              <a:t>y_test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en-US" altLang="ko-KR" dirty="0" err="1" smtClean="0">
                <a:solidFill>
                  <a:schemeClr val="tx1"/>
                </a:solidFill>
              </a:rPr>
              <a:t>x_test</a:t>
            </a:r>
            <a:r>
              <a:rPr lang="en-US" altLang="ko-KR" dirty="0" smtClean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60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680" y="6453281"/>
            <a:ext cx="866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hlinkClick r:id="rId2"/>
              </a:rPr>
              <a:t>https://s3.amazonaws.com/assets.datacamp.com/blog_assets/Scikit_Learn_Cheat_Sheet_Python.pdf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16632"/>
            <a:ext cx="9073008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8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FavioVazquez/ds-cheatsheets/raw/master/Python/Datacamp/img/jupyter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6632"/>
            <a:ext cx="9108504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58194" y="6488668"/>
            <a:ext cx="526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https://github.com/FavioVazquez/ds-cheatsheets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321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Q &amp; A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2200275"/>
            <a:ext cx="51054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8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Characteristics of 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5257800"/>
          </a:xfrm>
        </p:spPr>
        <p:txBody>
          <a:bodyPr>
            <a:noAutofit/>
          </a:bodyPr>
          <a:lstStyle/>
          <a:p>
            <a:pPr>
              <a:lnSpc>
                <a:spcPts val="4000"/>
              </a:lnSpc>
            </a:pPr>
            <a:r>
              <a:rPr lang="en-US" altLang="ko-KR" sz="2800" dirty="0" smtClean="0"/>
              <a:t>Open </a:t>
            </a:r>
            <a:r>
              <a:rPr lang="en-US" altLang="ko-KR" sz="2800" dirty="0"/>
              <a:t>source general-purpose </a:t>
            </a:r>
            <a:r>
              <a:rPr lang="en-US" altLang="ko-KR" sz="2800" dirty="0" smtClean="0"/>
              <a:t>language</a:t>
            </a:r>
          </a:p>
          <a:p>
            <a:pPr>
              <a:lnSpc>
                <a:spcPts val="4000"/>
              </a:lnSpc>
            </a:pPr>
            <a:r>
              <a:rPr lang="en-US" altLang="ko-KR" sz="2800" dirty="0" smtClean="0"/>
              <a:t>Platform-independent interpreter </a:t>
            </a:r>
            <a:r>
              <a:rPr lang="en-US" altLang="ko-KR" sz="2800" dirty="0"/>
              <a:t>l</a:t>
            </a:r>
            <a:r>
              <a:rPr lang="en-US" altLang="ko-KR" sz="2800" dirty="0" smtClean="0"/>
              <a:t>anguage</a:t>
            </a:r>
          </a:p>
          <a:p>
            <a:pPr lvl="1">
              <a:lnSpc>
                <a:spcPts val="4000"/>
              </a:lnSpc>
            </a:pPr>
            <a:r>
              <a:rPr lang="en-US" altLang="ko-KR" sz="2400" dirty="0"/>
              <a:t>Do not create </a:t>
            </a:r>
            <a:r>
              <a:rPr lang="en-US" altLang="ko-KR" sz="2400" dirty="0" smtClean="0"/>
              <a:t>its executable file.</a:t>
            </a:r>
          </a:p>
          <a:p>
            <a:pPr>
              <a:lnSpc>
                <a:spcPts val="4000"/>
              </a:lnSpc>
            </a:pPr>
            <a:r>
              <a:rPr lang="en-US" altLang="ko-KR" sz="2800" dirty="0" smtClean="0"/>
              <a:t>Object </a:t>
            </a:r>
            <a:r>
              <a:rPr lang="en-US" altLang="ko-KR" sz="2800" dirty="0"/>
              <a:t>Oriented, Procedural, </a:t>
            </a:r>
            <a:r>
              <a:rPr lang="en-US" altLang="ko-KR" sz="2800" dirty="0" smtClean="0"/>
              <a:t>Functional</a:t>
            </a:r>
          </a:p>
          <a:p>
            <a:pPr>
              <a:lnSpc>
                <a:spcPts val="4000"/>
              </a:lnSpc>
            </a:pPr>
            <a:r>
              <a:rPr lang="en-US" altLang="ko-KR" sz="2800" dirty="0" smtClean="0"/>
              <a:t>Dynamic typing language</a:t>
            </a:r>
          </a:p>
          <a:p>
            <a:pPr lvl="1">
              <a:lnSpc>
                <a:spcPts val="4000"/>
              </a:lnSpc>
            </a:pPr>
            <a:r>
              <a:rPr lang="en-US" altLang="ko-KR" sz="2400" dirty="0"/>
              <a:t>Determine </a:t>
            </a:r>
            <a:r>
              <a:rPr lang="en-US" altLang="ko-KR" sz="2400" dirty="0" smtClean="0"/>
              <a:t>types </a:t>
            </a:r>
            <a:r>
              <a:rPr lang="en-US" altLang="ko-KR" sz="2400" dirty="0"/>
              <a:t>of </a:t>
            </a:r>
            <a:r>
              <a:rPr lang="en-US" altLang="ko-KR" sz="2400" dirty="0" smtClean="0"/>
              <a:t>variables </a:t>
            </a:r>
            <a:r>
              <a:rPr lang="en-US" altLang="ko-KR" sz="2400" dirty="0"/>
              <a:t>at run time</a:t>
            </a:r>
            <a:r>
              <a:rPr lang="en-US" altLang="ko-KR" sz="2400" dirty="0" smtClean="0"/>
              <a:t>.</a:t>
            </a:r>
          </a:p>
          <a:p>
            <a:pPr>
              <a:lnSpc>
                <a:spcPts val="4000"/>
              </a:lnSpc>
            </a:pPr>
            <a:r>
              <a:rPr lang="en-US" altLang="ko-KR" sz="2800" dirty="0"/>
              <a:t>Memory auto management</a:t>
            </a:r>
          </a:p>
          <a:p>
            <a:pPr>
              <a:lnSpc>
                <a:spcPts val="4000"/>
              </a:lnSpc>
            </a:pPr>
            <a:r>
              <a:rPr lang="en-US" altLang="ko-KR" sz="2800" dirty="0" smtClean="0"/>
              <a:t>Easy </a:t>
            </a:r>
            <a:r>
              <a:rPr lang="en-US" altLang="ko-KR" sz="2800" dirty="0"/>
              <a:t>to </a:t>
            </a:r>
            <a:r>
              <a:rPr lang="en-US" altLang="ko-KR" sz="2800" dirty="0" smtClean="0"/>
              <a:t>interface </a:t>
            </a:r>
            <a:r>
              <a:rPr lang="en-US" altLang="ko-KR" sz="2800" dirty="0"/>
              <a:t>with </a:t>
            </a:r>
            <a:r>
              <a:rPr lang="en-US" altLang="ko-KR" sz="2800" dirty="0" smtClean="0"/>
              <a:t>C/C++/Java/Fortran</a:t>
            </a:r>
          </a:p>
          <a:p>
            <a:pPr>
              <a:lnSpc>
                <a:spcPts val="4000"/>
              </a:lnSpc>
            </a:pPr>
            <a:r>
              <a:rPr lang="en-US" altLang="ko-KR" sz="2800" dirty="0" smtClean="0">
                <a:hlinkClick r:id="rId2"/>
              </a:rPr>
              <a:t>http://docs.python.org/</a:t>
            </a:r>
            <a:r>
              <a:rPr lang="en-US" altLang="ko-KR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67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3"/>
            <a:ext cx="9144001" cy="68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6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Why python for data science?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435280" cy="796690"/>
          </a:xfrm>
        </p:spPr>
        <p:txBody>
          <a:bodyPr/>
          <a:lstStyle/>
          <a:p>
            <a:r>
              <a:rPr lang="en-US" altLang="ko-KR" dirty="0" smtClean="0"/>
              <a:t>Easy and simple programming language</a:t>
            </a:r>
          </a:p>
        </p:txBody>
      </p:sp>
      <p:pic>
        <p:nvPicPr>
          <p:cNvPr id="2050" name="Picture 2" descr="íì´ì¬ ì ì ì¨ 2018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5" y="2332720"/>
            <a:ext cx="4521309" cy="42959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57200" y="2204864"/>
            <a:ext cx="3898776" cy="403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Diverse and rich libraries for data science</a:t>
            </a:r>
          </a:p>
          <a:p>
            <a:pPr lvl="1"/>
            <a:r>
              <a:rPr lang="en-US" altLang="ko-KR" dirty="0" err="1" smtClean="0"/>
              <a:t>Scikit</a:t>
            </a:r>
            <a:r>
              <a:rPr lang="en-US" altLang="ko-KR" dirty="0" smtClean="0"/>
              <a:t>-learn,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Pytorch</a:t>
            </a:r>
            <a:endParaRPr lang="en-US" altLang="ko-KR" dirty="0" smtClean="0"/>
          </a:p>
          <a:p>
            <a:r>
              <a:rPr lang="en-US" altLang="ko-KR" dirty="0" smtClean="0"/>
              <a:t>Large developer community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287212"/>
            <a:ext cx="409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: ZDNet Korea (2017. 9</a:t>
            </a:r>
            <a:r>
              <a:rPr lang="ko-KR" altLang="en-US" dirty="0" smtClean="0"/>
              <a:t>월호</a:t>
            </a:r>
            <a:r>
              <a:rPr lang="en-US" altLang="ko-KR" dirty="0" smtClean="0"/>
              <a:t>)  ☞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536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8139"/>
          <a:stretch/>
        </p:blipFill>
        <p:spPr>
          <a:xfrm>
            <a:off x="827584" y="476672"/>
            <a:ext cx="7562850" cy="619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9396" y="6453336"/>
            <a:ext cx="778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hlinkClick r:id="rId2"/>
              </a:rPr>
              <a:t>https://s3.amazonaws.com/assets.datacamp.com/blog_assets/PythonForDataScience.pdf</a:t>
            </a:r>
            <a:endParaRPr lang="ko-KR" altLang="en-US" spc="-15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7505" y="116632"/>
            <a:ext cx="8928992" cy="6408712"/>
            <a:chOff x="107505" y="116632"/>
            <a:chExt cx="8928992" cy="640871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5" y="116632"/>
              <a:ext cx="8928992" cy="6408712"/>
            </a:xfrm>
            <a:prstGeom prst="rect">
              <a:avLst/>
            </a:prstGeom>
          </p:spPr>
        </p:pic>
        <p:cxnSp>
          <p:nvCxnSpPr>
            <p:cNvPr id="7" name="직선 연결선 6"/>
            <p:cNvCxnSpPr/>
            <p:nvPr/>
          </p:nvCxnSpPr>
          <p:spPr>
            <a:xfrm>
              <a:off x="3491880" y="3212976"/>
              <a:ext cx="720080" cy="0"/>
            </a:xfrm>
            <a:prstGeom prst="line">
              <a:avLst/>
            </a:prstGeom>
            <a:ln w="19050" cmpd="dbl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70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Importing Modules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ython module</a:t>
            </a:r>
          </a:p>
          <a:p>
            <a:pPr marL="457200" lvl="1" indent="0">
              <a:buNone/>
            </a:pPr>
            <a:r>
              <a:rPr lang="en-US" altLang="ko-KR" dirty="0" smtClean="0"/>
              <a:t>A </a:t>
            </a:r>
            <a:r>
              <a:rPr lang="en-US" altLang="ko-KR" dirty="0"/>
              <a:t>file containing python </a:t>
            </a:r>
            <a:r>
              <a:rPr lang="en-US" altLang="ko-KR" dirty="0" smtClean="0"/>
              <a:t>definitions,</a:t>
            </a:r>
          </a:p>
          <a:p>
            <a:pPr marL="457200" lvl="1" indent="0">
              <a:buNone/>
            </a:pPr>
            <a:r>
              <a:rPr lang="en-US" altLang="ko-KR" dirty="0" smtClean="0"/>
              <a:t>functions</a:t>
            </a:r>
            <a:r>
              <a:rPr lang="en-US" altLang="ko-KR" dirty="0"/>
              <a:t>, classes and statements 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with </a:t>
            </a:r>
            <a:r>
              <a:rPr lang="en-US" altLang="ko-KR" dirty="0"/>
              <a:t>extension .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.</a:t>
            </a:r>
          </a:p>
          <a:p>
            <a:endParaRPr lang="en-US" altLang="ko-KR" sz="2600" dirty="0" smtClean="0"/>
          </a:p>
          <a:p>
            <a:r>
              <a:rPr lang="en-US" altLang="ko-KR" dirty="0" smtClean="0"/>
              <a:t>Python </a:t>
            </a:r>
            <a:r>
              <a:rPr lang="en-US" altLang="ko-KR" dirty="0"/>
              <a:t>3.x supports </a:t>
            </a:r>
            <a:r>
              <a:rPr lang="en-US" altLang="ko-KR" dirty="0" smtClean="0"/>
              <a:t>over </a:t>
            </a:r>
            <a:r>
              <a:rPr lang="en-US" altLang="ko-KR" dirty="0"/>
              <a:t>200 </a:t>
            </a:r>
            <a:r>
              <a:rPr lang="en-US" altLang="ko-KR" dirty="0" smtClean="0"/>
              <a:t>modules</a:t>
            </a:r>
          </a:p>
          <a:p>
            <a:pPr lvl="1"/>
            <a:r>
              <a:rPr lang="en-US" altLang="ko-KR" dirty="0"/>
              <a:t>string, date, time, decimal, random, file, </a:t>
            </a:r>
            <a:r>
              <a:rPr lang="en-US" altLang="ko-KR" dirty="0" err="1"/>
              <a:t>os</a:t>
            </a:r>
            <a:r>
              <a:rPr lang="en-US" altLang="ko-KR" dirty="0"/>
              <a:t>, sys, xml, email, http, ftp, </a:t>
            </a:r>
            <a:r>
              <a:rPr lang="en-US" altLang="ko-KR" dirty="0" smtClean="0"/>
              <a:t>etc.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Why modules ?</a:t>
            </a:r>
          </a:p>
          <a:p>
            <a:pPr lvl="1"/>
            <a:r>
              <a:rPr lang="en-US" altLang="ko-KR" dirty="0" smtClean="0"/>
              <a:t>Reusability </a:t>
            </a:r>
            <a:r>
              <a:rPr lang="en-US" altLang="ko-KR" dirty="0"/>
              <a:t>of </a:t>
            </a:r>
            <a:r>
              <a:rPr lang="en-US" altLang="ko-KR" dirty="0" smtClean="0"/>
              <a:t>code.</a:t>
            </a:r>
            <a:endParaRPr lang="en-US" altLang="ko-KR" dirty="0"/>
          </a:p>
          <a:p>
            <a:pPr lvl="1"/>
            <a:r>
              <a:rPr lang="en-US" altLang="ko-KR" dirty="0" smtClean="0"/>
              <a:t>Allow </a:t>
            </a:r>
            <a:r>
              <a:rPr lang="en-US" altLang="ko-KR" dirty="0"/>
              <a:t>complex programs to be structured </a:t>
            </a:r>
            <a:r>
              <a:rPr lang="en-US" altLang="ko-KR" dirty="0" smtClean="0"/>
              <a:t>well according </a:t>
            </a:r>
            <a:r>
              <a:rPr lang="en-US" altLang="ko-KR" dirty="0"/>
              <a:t>to function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/>
              <a:t>Can separate and manage code by name </a:t>
            </a:r>
            <a:r>
              <a:rPr lang="en-US" altLang="ko-KR" dirty="0" smtClean="0"/>
              <a:t>spaces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1268760"/>
            <a:ext cx="208823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1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1012</Words>
  <Application>Microsoft Office PowerPoint</Application>
  <PresentationFormat>화면 슬라이드 쇼(4:3)</PresentationFormat>
  <Paragraphs>245</Paragraphs>
  <Slides>39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굴림</vt:lpstr>
      <vt:lpstr>맑은 고딕</vt:lpstr>
      <vt:lpstr>Arial</vt:lpstr>
      <vt:lpstr>Times New Roman</vt:lpstr>
      <vt:lpstr>Wingdings</vt:lpstr>
      <vt:lpstr>Office 테마</vt:lpstr>
      <vt:lpstr>03-01. Python programming for data science</vt:lpstr>
      <vt:lpstr>Contents</vt:lpstr>
      <vt:lpstr>PowerPoint 프레젠테이션</vt:lpstr>
      <vt:lpstr>Characteristics of Python</vt:lpstr>
      <vt:lpstr>PowerPoint 프레젠테이션</vt:lpstr>
      <vt:lpstr>Why python for data science?</vt:lpstr>
      <vt:lpstr>PowerPoint 프레젠테이션</vt:lpstr>
      <vt:lpstr>PowerPoint 프레젠테이션</vt:lpstr>
      <vt:lpstr>Importing Modules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Numpy stack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Seaborn</vt:lpstr>
      <vt:lpstr>PowerPoint 프레젠테이션</vt:lpstr>
      <vt:lpstr>PowerPoint 프레젠테이션</vt:lpstr>
      <vt:lpstr>PowerPoint 프레젠테이션</vt:lpstr>
      <vt:lpstr>Scikit-learn (1)</vt:lpstr>
      <vt:lpstr>Scikit-learn (2)</vt:lpstr>
      <vt:lpstr>Scikit-learn (3)</vt:lpstr>
      <vt:lpstr>PowerPoint 프레젠테이션</vt:lpstr>
      <vt:lpstr>PowerPoint 프레젠테이션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USER</dc:creator>
  <cp:lastModifiedBy>김 영수</cp:lastModifiedBy>
  <cp:revision>153</cp:revision>
  <cp:lastPrinted>2019-06-28T00:37:09Z</cp:lastPrinted>
  <dcterms:created xsi:type="dcterms:W3CDTF">2018-06-09T08:35:34Z</dcterms:created>
  <dcterms:modified xsi:type="dcterms:W3CDTF">2019-10-09T02:55:38Z</dcterms:modified>
</cp:coreProperties>
</file>